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82"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nva Sans Bold" panose="020B0604020202020204" charset="0"/>
      <p:bold r:id="rId32"/>
    </p:embeddedFont>
    <p:embeddedFont>
      <p:font typeface="Accordion Black" panose="020B0604020202020204" charset="-128"/>
      <p:regular r:id="rId33"/>
    </p:embeddedFont>
    <p:embeddedFont>
      <p:font typeface="Arimo Bold" panose="020B0604020202020204" charset="0"/>
      <p:bold r:id="rId34"/>
    </p:embeddedFont>
    <p:embeddedFont>
      <p:font typeface="Helvetica World Bold" panose="020B0604020202020204" charset="-128"/>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94622" autoAdjust="0"/>
  </p:normalViewPr>
  <p:slideViewPr>
    <p:cSldViewPr showGuides="1">
      <p:cViewPr varScale="1">
        <p:scale>
          <a:sx n="47" d="100"/>
          <a:sy n="47" d="100"/>
        </p:scale>
        <p:origin x="438" y="-8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4262965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svg"/><Relationship Id="rId5" Type="http://schemas.openxmlformats.org/officeDocument/2006/relationships/image" Target="../media/image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stegnography-assistant.streamlit.app/" TargetMode="External"/><Relationship Id="rId5" Type="http://schemas.openxmlformats.org/officeDocument/2006/relationships/image" Target="../media/image17.jpe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81000" y="-2600674"/>
            <a:ext cx="18400231" cy="15720261"/>
            <a:chOff x="-863600" y="0"/>
            <a:chExt cx="24533642" cy="20960348"/>
          </a:xfrm>
        </p:grpSpPr>
        <p:sp>
          <p:nvSpPr>
            <p:cNvPr id="4" name="Freeform 4"/>
            <p:cNvSpPr/>
            <p:nvPr/>
          </p:nvSpPr>
          <p:spPr>
            <a:xfrm>
              <a:off x="3967314" y="0"/>
              <a:ext cx="19702728" cy="20960348"/>
            </a:xfrm>
            <a:custGeom>
              <a:avLst/>
              <a:gdLst/>
              <a:ahLst/>
              <a:cxnLst/>
              <a:rect l="l" t="t" r="r" b="b"/>
              <a:pathLst>
                <a:path w="19702728" h="20960348">
                  <a:moveTo>
                    <a:pt x="0" y="0"/>
                  </a:moveTo>
                  <a:lnTo>
                    <a:pt x="19702728" y="0"/>
                  </a:lnTo>
                  <a:lnTo>
                    <a:pt x="19702728" y="20960348"/>
                  </a:lnTo>
                  <a:lnTo>
                    <a:pt x="0" y="20960348"/>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2940747" y="6544397"/>
              <a:ext cx="10447977" cy="11114869"/>
            </a:xfrm>
            <a:custGeom>
              <a:avLst/>
              <a:gdLst/>
              <a:ahLst/>
              <a:cxnLst/>
              <a:rect l="l" t="t" r="r" b="b"/>
              <a:pathLst>
                <a:path w="10447977" h="11114869">
                  <a:moveTo>
                    <a:pt x="0" y="0"/>
                  </a:moveTo>
                  <a:lnTo>
                    <a:pt x="10447977" y="0"/>
                  </a:lnTo>
                  <a:lnTo>
                    <a:pt x="10447977" y="11114869"/>
                  </a:lnTo>
                  <a:lnTo>
                    <a:pt x="0" y="1111486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6" name="Group 6"/>
            <p:cNvGrpSpPr/>
            <p:nvPr/>
          </p:nvGrpSpPr>
          <p:grpSpPr>
            <a:xfrm>
              <a:off x="0" y="15185638"/>
              <a:ext cx="626328" cy="626328"/>
              <a:chOff x="0" y="0"/>
              <a:chExt cx="123719" cy="123719"/>
            </a:xfrm>
          </p:grpSpPr>
          <p:sp>
            <p:nvSpPr>
              <p:cNvPr id="7" name="Freeform 7"/>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8" name="TextBox 8"/>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9" name="Group 9"/>
            <p:cNvGrpSpPr/>
            <p:nvPr/>
          </p:nvGrpSpPr>
          <p:grpSpPr>
            <a:xfrm>
              <a:off x="991043" y="15185638"/>
              <a:ext cx="626328" cy="626328"/>
              <a:chOff x="0" y="0"/>
              <a:chExt cx="123719" cy="123719"/>
            </a:xfrm>
          </p:grpSpPr>
          <p:sp>
            <p:nvSpPr>
              <p:cNvPr id="10" name="Freeform 10"/>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1" name="TextBox 11"/>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12" name="Group 12"/>
            <p:cNvGrpSpPr/>
            <p:nvPr/>
          </p:nvGrpSpPr>
          <p:grpSpPr>
            <a:xfrm>
              <a:off x="1982087" y="15185638"/>
              <a:ext cx="626328" cy="626328"/>
              <a:chOff x="0" y="0"/>
              <a:chExt cx="123719" cy="123719"/>
            </a:xfrm>
          </p:grpSpPr>
          <p:sp>
            <p:nvSpPr>
              <p:cNvPr id="13" name="Freeform 13"/>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4" name="TextBox 14"/>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sp>
          <p:nvSpPr>
            <p:cNvPr id="15" name="TextBox 15"/>
            <p:cNvSpPr txBox="1"/>
            <p:nvPr/>
          </p:nvSpPr>
          <p:spPr>
            <a:xfrm>
              <a:off x="-863600" y="6953907"/>
              <a:ext cx="15396727" cy="2120239"/>
            </a:xfrm>
            <a:prstGeom prst="rect">
              <a:avLst/>
            </a:prstGeom>
          </p:spPr>
          <p:txBody>
            <a:bodyPr wrap="square" lIns="0" tIns="0" rIns="0" bIns="0" rtlCol="0" anchor="t">
              <a:spAutoFit/>
            </a:bodyPr>
            <a:lstStyle/>
            <a:p>
              <a:pPr>
                <a:lnSpc>
                  <a:spcPts val="12445"/>
                </a:lnSpc>
                <a:spcBef>
                  <a:spcPct val="0"/>
                </a:spcBef>
              </a:pPr>
              <a:r>
                <a:rPr lang="en-US" sz="66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STEGANOGRAPHY ASSISTANT</a:t>
              </a:r>
              <a:endParaRPr lang="en-US" sz="66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16" name="AutoShape 16"/>
            <p:cNvSpPr/>
            <p:nvPr/>
          </p:nvSpPr>
          <p:spPr>
            <a:xfrm>
              <a:off x="781036" y="8958299"/>
              <a:ext cx="12107458" cy="0"/>
            </a:xfrm>
            <a:prstGeom prst="line">
              <a:avLst/>
            </a:prstGeom>
            <a:ln w="101600" cap="rnd">
              <a:solidFill>
                <a:srgbClr val="000000"/>
              </a:solidFill>
              <a:prstDash val="solid"/>
              <a:headEnd type="none" w="sm" len="sm"/>
              <a:tailEnd type="none" w="sm" len="sm"/>
            </a:ln>
          </p:spPr>
        </p:sp>
        <p:sp>
          <p:nvSpPr>
            <p:cNvPr id="17" name="TextBox 17"/>
            <p:cNvSpPr txBox="1"/>
            <p:nvPr/>
          </p:nvSpPr>
          <p:spPr>
            <a:xfrm>
              <a:off x="1412084" y="9228848"/>
              <a:ext cx="10845358" cy="1778264"/>
            </a:xfrm>
            <a:prstGeom prst="rect">
              <a:avLst/>
            </a:prstGeom>
          </p:spPr>
          <p:txBody>
            <a:bodyPr wrap="square" lIns="0" tIns="0" rIns="0" bIns="0" rtlCol="0" anchor="t">
              <a:spAutoFit/>
            </a:bodyPr>
            <a:lstStyle/>
            <a:p>
              <a:pPr algn="ctr">
                <a:lnSpc>
                  <a:spcPts val="2565"/>
                </a:lnSpc>
              </a:pPr>
              <a:r>
                <a:rPr lang="en-US" sz="2000" b="1" spc="366"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Faculty of Computing and Artificial Intelligence</a:t>
              </a:r>
            </a:p>
            <a:p>
              <a:pPr algn="ctr">
                <a:lnSpc>
                  <a:spcPts val="2565"/>
                </a:lnSpc>
              </a:pPr>
              <a:r>
                <a:rPr lang="en-US" sz="2000" b="1" spc="366" dirty="0" err="1">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Helwan</a:t>
              </a:r>
              <a:r>
                <a:rPr lang="en-US" sz="2000" b="1" spc="366"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University</a:t>
              </a:r>
            </a:p>
            <a:p>
              <a:pPr algn="ctr">
                <a:lnSpc>
                  <a:spcPts val="2565"/>
                </a:lnSpc>
              </a:pPr>
              <a:r>
                <a:rPr lang="en-US" sz="2000" b="1" spc="366"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(Artificial Intelligence) Department</a:t>
              </a:r>
            </a:p>
            <a:p>
              <a:pPr algn="ctr">
                <a:lnSpc>
                  <a:spcPts val="2565"/>
                </a:lnSpc>
                <a:spcBef>
                  <a:spcPct val="0"/>
                </a:spcBef>
              </a:pPr>
              <a:endParaRPr lang="en-US" sz="2000" b="1" spc="366"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282623" y="2848450"/>
            <a:ext cx="17150870" cy="1438910"/>
          </a:xfrm>
          <a:prstGeom prst="rect">
            <a:avLst/>
          </a:prstGeom>
        </p:spPr>
        <p:txBody>
          <a:bodyPr lIns="0" tIns="0" rIns="0" bIns="0" rtlCol="0" anchor="t">
            <a:spAutoFit/>
          </a:bodyPr>
          <a:lstStyle/>
          <a:p>
            <a:pPr algn="l">
              <a:lnSpc>
                <a:spcPts val="3640"/>
              </a:lnSpc>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Our project aims to design and evaluate a steganography system that conceals secret textual messages within digital images using both classical and deep learning-based approaches.</a:t>
            </a:r>
          </a:p>
          <a:p>
            <a:pPr algn="l">
              <a:lnSpc>
                <a:spcPts val="3640"/>
              </a:lnSpc>
              <a:spcBef>
                <a:spcPct val="0"/>
              </a:spcBef>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6" name="TextBox 6"/>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Solution Methodology</a:t>
            </a:r>
          </a:p>
        </p:txBody>
      </p:sp>
      <p:sp>
        <p:nvSpPr>
          <p:cNvPr id="7" name="TextBox 7"/>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1282623" y="4128173"/>
            <a:ext cx="15735018" cy="1972310"/>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Classical Technique Implementation:</a:t>
            </a:r>
          </a:p>
          <a:p>
            <a:pPr marL="1122680" lvl="2" indent="-374015"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LSB Module: Replaces the least significant bit of pixel values with message bits.</a:t>
            </a:r>
          </a:p>
          <a:p>
            <a:pPr marL="1122680" lvl="2" indent="-374015" algn="l">
              <a:lnSpc>
                <a:spcPts val="3640"/>
              </a:lnSpc>
              <a:spcBef>
                <a:spcPct val="0"/>
              </a:spcBef>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PVD Module: Computes differences between adjacent pixel values and embeds bits adaptively.</a:t>
            </a:r>
          </a:p>
        </p:txBody>
      </p:sp>
      <p:sp>
        <p:nvSpPr>
          <p:cNvPr id="9" name="TextBox 9"/>
          <p:cNvSpPr txBox="1"/>
          <p:nvPr/>
        </p:nvSpPr>
        <p:spPr>
          <a:xfrm>
            <a:off x="1282623" y="6529705"/>
            <a:ext cx="13080295" cy="3420110"/>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Deep Learning Model Design:</a:t>
            </a:r>
          </a:p>
          <a:p>
            <a:pPr marL="1122680" lvl="2" indent="-374015"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 custom encoder-decoder architecture is built using convolutional neural networks (CNNs).</a:t>
            </a:r>
          </a:p>
          <a:p>
            <a:pPr marL="1122680" lvl="2" indent="-374015"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The encoder hides the message within the feature representation of the image.</a:t>
            </a:r>
          </a:p>
          <a:p>
            <a:pPr marL="1122680" lvl="2" indent="-374015"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The decoder reconstructs the original message from the stego image.</a:t>
            </a:r>
          </a:p>
          <a:p>
            <a:pPr algn="l">
              <a:lnSpc>
                <a:spcPts val="3640"/>
              </a:lnSpc>
              <a:spcBef>
                <a:spcPct val="0"/>
              </a:spcBef>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0" name="TextBox 10"/>
          <p:cNvSpPr txBox="1"/>
          <p:nvPr/>
        </p:nvSpPr>
        <p:spPr>
          <a:xfrm>
            <a:off x="464705" y="9124950"/>
            <a:ext cx="2286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8</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292148"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System Overview</a:t>
            </a:r>
          </a:p>
        </p:txBody>
      </p:sp>
      <p:sp>
        <p:nvSpPr>
          <p:cNvPr id="4" name="Freeform 4"/>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TextBox 6"/>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9</a:t>
            </a:r>
          </a:p>
        </p:txBody>
      </p:sp>
      <p:pic>
        <p:nvPicPr>
          <p:cNvPr id="75" name="Picture 74" descr="GFJBJB"/>
          <p:cNvPicPr>
            <a:picLocks noChangeAspect="1"/>
          </p:cNvPicPr>
          <p:nvPr/>
        </p:nvPicPr>
        <p:blipFill>
          <a:blip r:embed="rId5"/>
          <a:stretch>
            <a:fillRect/>
          </a:stretch>
        </p:blipFill>
        <p:spPr>
          <a:xfrm>
            <a:off x="259888" y="886891"/>
            <a:ext cx="18288000" cy="10287000"/>
          </a:xfrm>
          <a:prstGeom prst="rect">
            <a:avLst/>
          </a:prstGeom>
        </p:spPr>
      </p:pic>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12658" y="3024488"/>
            <a:ext cx="6268536" cy="4176412"/>
          </a:xfrm>
          <a:custGeom>
            <a:avLst/>
            <a:gdLst/>
            <a:ahLst/>
            <a:cxnLst/>
            <a:rect l="l" t="t" r="r" b="b"/>
            <a:pathLst>
              <a:path w="6268536" h="4176412">
                <a:moveTo>
                  <a:pt x="0" y="0"/>
                </a:moveTo>
                <a:lnTo>
                  <a:pt x="6268536" y="0"/>
                </a:lnTo>
                <a:lnTo>
                  <a:pt x="6268536" y="4176412"/>
                </a:lnTo>
                <a:lnTo>
                  <a:pt x="0" y="4176412"/>
                </a:lnTo>
                <a:lnTo>
                  <a:pt x="0" y="0"/>
                </a:lnTo>
                <a:close/>
              </a:path>
            </a:pathLst>
          </a:custGeom>
          <a:blipFill>
            <a:blip r:embed="rId5"/>
            <a:stretch>
              <a:fillRect/>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6" name="Freeform 6"/>
          <p:cNvSpPr/>
          <p:nvPr/>
        </p:nvSpPr>
        <p:spPr>
          <a:xfrm>
            <a:off x="9372600" y="5051490"/>
            <a:ext cx="6268536" cy="4130610"/>
          </a:xfrm>
          <a:custGeom>
            <a:avLst/>
            <a:gdLst/>
            <a:ahLst/>
            <a:cxnLst/>
            <a:rect l="l" t="t" r="r" b="b"/>
            <a:pathLst>
              <a:path w="7049604" h="4696799">
                <a:moveTo>
                  <a:pt x="0" y="0"/>
                </a:moveTo>
                <a:lnTo>
                  <a:pt x="7049604" y="0"/>
                </a:lnTo>
                <a:lnTo>
                  <a:pt x="7049604" y="4696799"/>
                </a:lnTo>
                <a:lnTo>
                  <a:pt x="0" y="4696799"/>
                </a:lnTo>
                <a:lnTo>
                  <a:pt x="0" y="0"/>
                </a:lnTo>
                <a:close/>
              </a:path>
            </a:pathLst>
          </a:custGeom>
          <a:blipFill>
            <a:blip r:embed="rId6"/>
            <a:stretch>
              <a:fillRect/>
            </a:stretch>
          </a:blipFill>
        </p:spPr>
      </p:sp>
      <p:sp>
        <p:nvSpPr>
          <p:cNvPr id="7" name="TextBox 7"/>
          <p:cNvSpPr txBox="1"/>
          <p:nvPr/>
        </p:nvSpPr>
        <p:spPr>
          <a:xfrm>
            <a:off x="1292148"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Output: (Image)</a:t>
            </a:r>
          </a:p>
        </p:txBody>
      </p:sp>
      <p:sp>
        <p:nvSpPr>
          <p:cNvPr id="8" name="TextBox 8"/>
          <p:cNvSpPr txBox="1"/>
          <p:nvPr/>
        </p:nvSpPr>
        <p:spPr>
          <a:xfrm>
            <a:off x="350405" y="9124950"/>
            <a:ext cx="4572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10</a:t>
            </a:r>
          </a:p>
        </p:txBody>
      </p:sp>
      <p:sp>
        <p:nvSpPr>
          <p:cNvPr id="9" name="TextBox 9"/>
          <p:cNvSpPr txBox="1"/>
          <p:nvPr/>
        </p:nvSpPr>
        <p:spPr>
          <a:xfrm>
            <a:off x="1292148" y="1899857"/>
            <a:ext cx="6268536" cy="1013098"/>
          </a:xfrm>
          <a:prstGeom prst="rect">
            <a:avLst/>
          </a:prstGeom>
        </p:spPr>
        <p:txBody>
          <a:bodyPr wrap="square" lIns="0" tIns="0" rIns="0" bIns="0" rtlCol="0" anchor="t">
            <a:spAutoFit/>
          </a:bodyPr>
          <a:lstStyle/>
          <a:p>
            <a:pPr algn="ctr">
              <a:lnSpc>
                <a:spcPts val="7870"/>
              </a:lnSpc>
            </a:pPr>
            <a:r>
              <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Original Image</a:t>
            </a:r>
          </a:p>
        </p:txBody>
      </p:sp>
      <p:sp>
        <p:nvSpPr>
          <p:cNvPr id="11" name="TextBox 9"/>
          <p:cNvSpPr txBox="1"/>
          <p:nvPr/>
        </p:nvSpPr>
        <p:spPr>
          <a:xfrm>
            <a:off x="9393750" y="3738067"/>
            <a:ext cx="6268536" cy="1013098"/>
          </a:xfrm>
          <a:prstGeom prst="rect">
            <a:avLst/>
          </a:prstGeom>
        </p:spPr>
        <p:txBody>
          <a:bodyPr wrap="square" lIns="0" tIns="0" rIns="0" bIns="0" rtlCol="0" anchor="t">
            <a:spAutoFit/>
          </a:bodyPr>
          <a:lstStyle/>
          <a:p>
            <a:pPr algn="ctr">
              <a:lnSpc>
                <a:spcPts val="7870"/>
              </a:lnSpc>
            </a:pPr>
            <a:r>
              <a:rPr lang="en-US" sz="5620" dirty="0" err="1"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Stego</a:t>
            </a:r>
            <a:r>
              <a:rPr lang="en-US" sz="5620" dirty="0"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r>
              <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a:t>
            </a:r>
          </a:p>
        </p:txBody>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22" b="-9222"/>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5">
              <a:alphaModFix amt="25000"/>
              <a:extLst>
                <a:ext uri="{96DAC541-7B7A-43D3-8B79-37D633B846F1}">
                  <asvg:svgBlip xmlns="" xmlns:asvg="http://schemas.microsoft.com/office/drawing/2016/SVG/main" r:embed="rId6"/>
                </a:ext>
              </a:extLst>
            </a:blip>
            <a:stretch>
              <a:fillRect/>
            </a:stretch>
          </a:blipFill>
        </p:spPr>
      </p:sp>
      <p:sp>
        <p:nvSpPr>
          <p:cNvPr id="7" name="TextBox 7"/>
          <p:cNvSpPr txBox="1"/>
          <p:nvPr/>
        </p:nvSpPr>
        <p:spPr>
          <a:xfrm>
            <a:off x="1292148" y="616430"/>
            <a:ext cx="9482760" cy="1166986"/>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Output: </a:t>
            </a:r>
            <a:r>
              <a:rPr lang="en-US" sz="65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a:t>
            </a:r>
            <a:endPar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11</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9" name="TextBox 9"/>
          <p:cNvSpPr txBox="1"/>
          <p:nvPr/>
        </p:nvSpPr>
        <p:spPr>
          <a:xfrm>
            <a:off x="1292148" y="1899857"/>
            <a:ext cx="6268536" cy="911403"/>
          </a:xfrm>
          <a:prstGeom prst="rect">
            <a:avLst/>
          </a:prstGeom>
        </p:spPr>
        <p:txBody>
          <a:bodyPr wrap="square" lIns="0" tIns="0" rIns="0" bIns="0" rtlCol="0" anchor="t">
            <a:spAutoFit/>
          </a:bodyPr>
          <a:lstStyle/>
          <a:p>
            <a:pPr algn="ctr">
              <a:lnSpc>
                <a:spcPts val="7870"/>
              </a:lnSpc>
            </a:pPr>
            <a:r>
              <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Original </a:t>
            </a:r>
            <a:r>
              <a:rPr lang="en-US" sz="5620" dirty="0"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a:t>
            </a:r>
            <a:endPar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11" name="TextBox 9"/>
          <p:cNvSpPr txBox="1"/>
          <p:nvPr/>
        </p:nvSpPr>
        <p:spPr>
          <a:xfrm>
            <a:off x="9393750" y="3738067"/>
            <a:ext cx="6268536" cy="911403"/>
          </a:xfrm>
          <a:prstGeom prst="rect">
            <a:avLst/>
          </a:prstGeom>
        </p:spPr>
        <p:txBody>
          <a:bodyPr wrap="square" lIns="0" tIns="0" rIns="0" bIns="0" rtlCol="0" anchor="t">
            <a:spAutoFit/>
          </a:bodyPr>
          <a:lstStyle/>
          <a:p>
            <a:pPr algn="ctr">
              <a:lnSpc>
                <a:spcPts val="7870"/>
              </a:lnSpc>
            </a:pPr>
            <a:r>
              <a:rPr lang="en-US" sz="5620" dirty="0" err="1"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Stego</a:t>
            </a:r>
            <a:r>
              <a:rPr lang="en-US" sz="5620" dirty="0"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Audio</a:t>
            </a:r>
            <a:endPar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pic>
        <p:nvPicPr>
          <p:cNvPr id="12" name="stego" descr="C:\Users\user\Downloads\download_-_2025-06-11T160910.766-removebg-preview.pngdownload_-_2025-06-11T160910.766-removebg-preview">
            <a:hlinkClick r:id="" action="ppaction://media"/>
          </p:cNvPr>
          <p:cNvPicPr/>
          <p:nvPr>
            <a:audioFile r:link="rId2"/>
            <p:extLst>
              <p:ext uri="{DAA4B4D4-6D71-4841-9C94-3DE7FCFB9230}">
                <p14:media xmlns:p14="http://schemas.microsoft.com/office/powerpoint/2010/main" r:embed="rId1"/>
              </p:ext>
            </p:extLst>
          </p:nvPr>
        </p:nvPicPr>
        <p:blipFill>
          <a:blip r:embed="rId7"/>
          <a:srcRect t="11872" b="11872"/>
          <a:stretch>
            <a:fillRect/>
          </a:stretch>
        </p:blipFill>
        <p:spPr>
          <a:xfrm>
            <a:off x="2136037" y="2811260"/>
            <a:ext cx="4526309" cy="3377565"/>
          </a:xfrm>
          <a:prstGeom prst="rect">
            <a:avLst/>
          </a:prstGeom>
        </p:spPr>
      </p:pic>
      <p:pic>
        <p:nvPicPr>
          <p:cNvPr id="13" name="stego" descr="C:\Users\user\Downloads\download_-_2025-06-11T160910.766-removebg-preview.pngdownload_-_2025-06-11T160910.766-removebg-preview">
            <a:hlinkClick r:id="" action="ppaction://media"/>
          </p:cNvPr>
          <p:cNvPicPr/>
          <p:nvPr>
            <a:audioFile r:link="rId2"/>
            <p:extLst>
              <p:ext uri="{DAA4B4D4-6D71-4841-9C94-3DE7FCFB9230}">
                <p14:media xmlns:p14="http://schemas.microsoft.com/office/powerpoint/2010/main" r:embed="rId1"/>
              </p:ext>
            </p:extLst>
          </p:nvPr>
        </p:nvPicPr>
        <p:blipFill>
          <a:blip r:embed="rId7"/>
          <a:srcRect/>
          <a:stretch>
            <a:fillRect/>
          </a:stretch>
        </p:blipFill>
        <p:spPr>
          <a:xfrm>
            <a:off x="10311168" y="4695930"/>
            <a:ext cx="4526308" cy="4123420"/>
          </a:xfrm>
          <a:prstGeom prst="rect">
            <a:avLst/>
          </a:prstGeom>
        </p:spPr>
      </p:pic>
    </p:spTree>
    <p:extLst>
      <p:ext uri="{BB962C8B-B14F-4D97-AF65-F5344CB8AC3E}">
        <p14:creationId xmlns:p14="http://schemas.microsoft.com/office/powerpoint/2010/main" val="3262657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000" fill="hold"/>
                                        <p:tgtEl>
                                          <p:spTgt spid="12"/>
                                        </p:tgtEl>
                                      </p:cBhvr>
                                    </p:cmd>
                                  </p:childTnLst>
                                </p:cTn>
                              </p:par>
                            </p:childTnLst>
                          </p:cTn>
                        </p:par>
                        <p:par>
                          <p:cTn id="7" fill="hold">
                            <p:stCondLst>
                              <p:cond delay="5000"/>
                            </p:stCondLst>
                            <p:childTnLst>
                              <p:par>
                                <p:cTn id="8" presetID="1" presetClass="mediacall" presetSubtype="0" fill="hold" nodeType="afterEffect">
                                  <p:stCondLst>
                                    <p:cond delay="0"/>
                                  </p:stCondLst>
                                  <p:childTnLst>
                                    <p:cmd type="call" cmd="playFrom(0.0)">
                                      <p:cBhvr additive="base">
                                        <p:cTn id="9" dur="5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10" fill="hold" display="1">
                  <p:stCondLst>
                    <p:cond delay="indefinite"/>
                  </p:stCondLst>
                  <p:endCondLst>
                    <p:cond evt="onStopAudio" delay="0">
                      <p:tgtEl>
                        <p:sldTgt/>
                      </p:tgtEl>
                    </p:cond>
                  </p:endCondLst>
                </p:cTn>
                <p:tgtEl>
                  <p:spTgt spid="12"/>
                </p:tgtEl>
              </p:cMediaNode>
            </p:audio>
            <p:audio>
              <p:cMediaNode>
                <p:cTn id="11" fill="hold" display="1">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028700" y="6871864"/>
            <a:ext cx="6962538" cy="2602249"/>
          </a:xfrm>
          <a:custGeom>
            <a:avLst/>
            <a:gdLst/>
            <a:ahLst/>
            <a:cxnLst/>
            <a:rect l="l" t="t" r="r" b="b"/>
            <a:pathLst>
              <a:path w="6962538" h="2602249">
                <a:moveTo>
                  <a:pt x="0" y="0"/>
                </a:moveTo>
                <a:lnTo>
                  <a:pt x="6962538" y="0"/>
                </a:lnTo>
                <a:lnTo>
                  <a:pt x="6962538" y="2602249"/>
                </a:lnTo>
                <a:lnTo>
                  <a:pt x="0" y="2602249"/>
                </a:lnTo>
                <a:lnTo>
                  <a:pt x="0" y="0"/>
                </a:lnTo>
                <a:close/>
              </a:path>
            </a:pathLst>
          </a:custGeom>
          <a:blipFill>
            <a:blip r:embed="rId5"/>
            <a:stretch>
              <a:fillRect/>
            </a:stretch>
          </a:blipFill>
        </p:spPr>
      </p:sp>
      <p:sp>
        <p:nvSpPr>
          <p:cNvPr id="6" name="Freeform 6"/>
          <p:cNvSpPr/>
          <p:nvPr/>
        </p:nvSpPr>
        <p:spPr>
          <a:xfrm>
            <a:off x="9675926" y="6739257"/>
            <a:ext cx="6695131" cy="2519043"/>
          </a:xfrm>
          <a:custGeom>
            <a:avLst/>
            <a:gdLst/>
            <a:ahLst/>
            <a:cxnLst/>
            <a:rect l="l" t="t" r="r" b="b"/>
            <a:pathLst>
              <a:path w="6695131" h="2519043">
                <a:moveTo>
                  <a:pt x="0" y="0"/>
                </a:moveTo>
                <a:lnTo>
                  <a:pt x="6695131" y="0"/>
                </a:lnTo>
                <a:lnTo>
                  <a:pt x="6695131" y="2519043"/>
                </a:lnTo>
                <a:lnTo>
                  <a:pt x="0" y="2519043"/>
                </a:lnTo>
                <a:lnTo>
                  <a:pt x="0" y="0"/>
                </a:lnTo>
                <a:close/>
              </a:path>
            </a:pathLst>
          </a:custGeom>
          <a:blipFill>
            <a:blip r:embed="rId6"/>
            <a:stretch>
              <a:fillRect/>
            </a:stretch>
          </a:blipFill>
        </p:spPr>
      </p:sp>
      <p:sp>
        <p:nvSpPr>
          <p:cNvPr id="7" name="TextBox 7"/>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8" name="TextBox 8"/>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9" name="TextBox 9"/>
          <p:cNvSpPr txBox="1"/>
          <p:nvPr/>
        </p:nvSpPr>
        <p:spPr>
          <a:xfrm>
            <a:off x="729649" y="2972690"/>
            <a:ext cx="16828702" cy="1199956"/>
          </a:xfrm>
          <a:prstGeom prst="rect">
            <a:avLst/>
          </a:prstGeom>
        </p:spPr>
        <p:txBody>
          <a:bodyPr lIns="0" tIns="0" rIns="0" bIns="0" rtlCol="0" anchor="t">
            <a:spAutoFit/>
          </a:bodyPr>
          <a:lstStyle/>
          <a:p>
            <a:pPr algn="l">
              <a:lnSpc>
                <a:spcPts val="2950"/>
              </a:lnSpc>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Autoencoder:</a:t>
            </a:r>
          </a:p>
          <a:p>
            <a:pPr marL="455295" lvl="1" indent="-227330" algn="l">
              <a:lnSpc>
                <a:spcPts val="2950"/>
              </a:lnSpc>
              <a:buFont typeface="Arial" panose="020B0604020202020204"/>
              <a:buChar char="•"/>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We experimented with different datasets and varied architectures to evaluate the effectiveness of classical and deep learning steganography methods under diverse conditions.</a:t>
            </a:r>
          </a:p>
        </p:txBody>
      </p:sp>
      <p:sp>
        <p:nvSpPr>
          <p:cNvPr id="10" name="TextBox 10"/>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Results:</a:t>
            </a:r>
          </a:p>
        </p:txBody>
      </p:sp>
      <p:sp>
        <p:nvSpPr>
          <p:cNvPr id="11" name="TextBox 11"/>
          <p:cNvSpPr txBox="1"/>
          <p:nvPr/>
        </p:nvSpPr>
        <p:spPr>
          <a:xfrm>
            <a:off x="1028700" y="4560813"/>
            <a:ext cx="5997828" cy="1872902"/>
          </a:xfrm>
          <a:prstGeom prst="rect">
            <a:avLst/>
          </a:prstGeom>
        </p:spPr>
        <p:txBody>
          <a:bodyPr lIns="0" tIns="0" rIns="0" bIns="0" rtlCol="0" anchor="t">
            <a:spAutoFit/>
          </a:bodyPr>
          <a:lstStyle/>
          <a:p>
            <a:pPr algn="l">
              <a:lnSpc>
                <a:spcPts val="2820"/>
              </a:lnSpc>
            </a:pPr>
            <a:r>
              <a:rPr lang="en-US" sz="20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Dataset used : CIFAR-10 - image size: (32,32,3)</a:t>
            </a:r>
          </a:p>
          <a:p>
            <a:pPr algn="l">
              <a:lnSpc>
                <a:spcPts val="2820"/>
              </a:lnSpc>
            </a:pPr>
            <a:r>
              <a:rPr lang="en-US" sz="20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Train size :40 000, test size : 10 000</a:t>
            </a:r>
          </a:p>
          <a:p>
            <a:pPr algn="l">
              <a:lnSpc>
                <a:spcPts val="2820"/>
              </a:lnSpc>
            </a:pPr>
            <a:r>
              <a:rPr lang="en-US" sz="20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SSIM: 0.94</a:t>
            </a:r>
          </a:p>
          <a:p>
            <a:pPr algn="l">
              <a:lnSpc>
                <a:spcPts val="2820"/>
              </a:lnSpc>
            </a:pPr>
            <a:r>
              <a:rPr lang="en-US" sz="20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Bitwise accuracy:99.9%</a:t>
            </a:r>
          </a:p>
          <a:p>
            <a:pPr algn="l">
              <a:lnSpc>
                <a:spcPts val="2820"/>
              </a:lnSpc>
            </a:pPr>
            <a:r>
              <a:rPr lang="en-US" sz="20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Encoder layers:15 - Decoder layers:12</a:t>
            </a:r>
          </a:p>
        </p:txBody>
      </p:sp>
      <p:sp>
        <p:nvSpPr>
          <p:cNvPr id="12" name="TextBox 12"/>
          <p:cNvSpPr txBox="1"/>
          <p:nvPr/>
        </p:nvSpPr>
        <p:spPr>
          <a:xfrm>
            <a:off x="7729916" y="4560813"/>
            <a:ext cx="6787610" cy="1872902"/>
          </a:xfrm>
          <a:prstGeom prst="rect">
            <a:avLst/>
          </a:prstGeom>
        </p:spPr>
        <p:txBody>
          <a:bodyPr lIns="0" tIns="0" rIns="0" bIns="0" rtlCol="0" anchor="t">
            <a:spAutoFit/>
          </a:bodyPr>
          <a:lstStyle/>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Dataset used : Div2K - image size: (128,128,3)</a:t>
            </a: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Train size :800, test size : 100</a:t>
            </a: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SSIM: 0.98</a:t>
            </a: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Bitwise accuracy:81.43%</a:t>
            </a: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Encoder layers:16- Decoder layers:17</a:t>
            </a:r>
          </a:p>
        </p:txBody>
      </p:sp>
      <p:sp>
        <p:nvSpPr>
          <p:cNvPr id="13" name="TextBox 13"/>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12</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aphicFrame>
        <p:nvGraphicFramePr>
          <p:cNvPr id="5" name="Table 5"/>
          <p:cNvGraphicFramePr>
            <a:graphicFrameLocks noGrp="1"/>
          </p:cNvGraphicFramePr>
          <p:nvPr/>
        </p:nvGraphicFramePr>
        <p:xfrm>
          <a:off x="4024308" y="2779731"/>
          <a:ext cx="8493456" cy="7448551"/>
        </p:xfrm>
        <a:graphic>
          <a:graphicData uri="http://schemas.openxmlformats.org/drawingml/2006/table">
            <a:tbl>
              <a:tblPr/>
              <a:tblGrid>
                <a:gridCol w="2679919">
                  <a:extLst>
                    <a:ext uri="{9D8B030D-6E8A-4147-A177-3AD203B41FA5}">
                      <a16:colId xmlns:a16="http://schemas.microsoft.com/office/drawing/2014/main" val="20000"/>
                    </a:ext>
                  </a:extLst>
                </a:gridCol>
                <a:gridCol w="2896905">
                  <a:extLst>
                    <a:ext uri="{9D8B030D-6E8A-4147-A177-3AD203B41FA5}">
                      <a16:colId xmlns:a16="http://schemas.microsoft.com/office/drawing/2014/main" val="20001"/>
                    </a:ext>
                  </a:extLst>
                </a:gridCol>
                <a:gridCol w="2916632">
                  <a:extLst>
                    <a:ext uri="{9D8B030D-6E8A-4147-A177-3AD203B41FA5}">
                      <a16:colId xmlns:a16="http://schemas.microsoft.com/office/drawing/2014/main" val="20002"/>
                    </a:ext>
                  </a:extLst>
                </a:gridCol>
              </a:tblGrid>
              <a:tr h="775492">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Metric</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LSB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PVD</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91433">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Average Bitwise Accuracy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1.000	</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1.000</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75492">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Average SSIM</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0.97</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80"/>
                        </a:lnSpc>
                        <a:defRPr/>
                      </a:pPr>
                      <a:r>
                        <a:rPr lang="en-US" sz="1200" b="1">
                          <a:solidFill>
                            <a:srgbClr val="000000"/>
                          </a:solidFill>
                          <a:latin typeface="Canva Sans Bold" panose="020B0803030501040103"/>
                          <a:ea typeface="Canva Sans Bold" panose="020B0803030501040103"/>
                          <a:cs typeface="Canva Sans Bold" panose="020B0803030501040103"/>
                          <a:sym typeface="Canva Sans Bold" panose="020B0803030501040103"/>
                        </a:rPr>
                        <a:t>0.99</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92486">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Embedding Capacity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Fixed (≈98 KB for 512×512 RGB)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Adaptive (varies with image texture; higher than LSB)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0581">
                <a:tc>
                  <a:txBody>
                    <a:bodyPr/>
                    <a:lstStyle/>
                    <a:p>
                      <a:pPr algn="l">
                        <a:lnSpc>
                          <a:spcPts val="2520"/>
                        </a:lnSpc>
                        <a:defRPr/>
                      </a:pPr>
                      <a:r>
                        <a:rPr lang="en-US" sz="1800" b="1">
                          <a:solidFill>
                            <a:srgbClr val="000000"/>
                          </a:solidFill>
                          <a:latin typeface="Arimo Bold" panose="020B0704020202020204"/>
                          <a:ea typeface="Arimo Bold" panose="020B0704020202020204"/>
                          <a:cs typeface="Arimo Bold" panose="020B0704020202020204"/>
                          <a:sym typeface="Arimo Bold" panose="020B0704020202020204"/>
                        </a:rPr>
                        <a:t>Encoding Complexity	</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80"/>
                        </a:lnSpc>
                        <a:defRPr/>
                      </a:pPr>
                      <a:r>
                        <a:rPr lang="en-US" sz="1700" b="1">
                          <a:solidFill>
                            <a:srgbClr val="000000"/>
                          </a:solidFill>
                          <a:latin typeface="Canva Sans Bold" panose="020B0803030501040103"/>
                          <a:ea typeface="Canva Sans Bold" panose="020B0803030501040103"/>
                          <a:cs typeface="Canva Sans Bold" panose="020B0803030501040103"/>
                          <a:sym typeface="Canva Sans Bold" panose="020B0803030501040103"/>
                        </a:rPr>
                        <a:t>Low (simple bitwise operations)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Moderate (requires pixel difference analysis)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0581">
                <a:tc>
                  <a:txBody>
                    <a:bodyPr/>
                    <a:lstStyle/>
                    <a:p>
                      <a:pPr algn="l">
                        <a:lnSpc>
                          <a:spcPts val="2520"/>
                        </a:lnSpc>
                        <a:defRPr/>
                      </a:pPr>
                      <a:r>
                        <a:rPr lang="en-US" sz="1800" b="1">
                          <a:solidFill>
                            <a:srgbClr val="000000"/>
                          </a:solidFill>
                          <a:latin typeface="Arimo Bold" panose="020B0704020202020204"/>
                          <a:ea typeface="Arimo Bold" panose="020B0704020202020204"/>
                          <a:cs typeface="Arimo Bold" panose="020B0704020202020204"/>
                          <a:sym typeface="Arimo Bold" panose="020B0704020202020204"/>
                        </a:rPr>
                        <a:t>Decoding Complexity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Low</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80"/>
                        </a:lnSpc>
                        <a:defRPr/>
                      </a:pPr>
                      <a:r>
                        <a:rPr lang="en-US" sz="1200" b="1">
                          <a:solidFill>
                            <a:srgbClr val="000000"/>
                          </a:solidFill>
                          <a:latin typeface="Canva Sans Bold" panose="020B0803030501040103"/>
                          <a:ea typeface="Canva Sans Bold" panose="020B0803030501040103"/>
                          <a:cs typeface="Canva Sans Bold" panose="020B0803030501040103"/>
                          <a:sym typeface="Canva Sans Bold" panose="020B0803030501040103"/>
                        </a:rPr>
                        <a:t>Moderate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92486">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Robustness to Analysis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Low (easily detectable through statistical attacks)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Moderate (less predictable embedding patterns)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7" name="TextBox 7"/>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729649" y="2972690"/>
            <a:ext cx="16828702" cy="396046"/>
          </a:xfrm>
          <a:prstGeom prst="rect">
            <a:avLst/>
          </a:prstGeom>
        </p:spPr>
        <p:txBody>
          <a:bodyPr lIns="0" tIns="0" rIns="0" bIns="0" rtlCol="0" anchor="t">
            <a:spAutoFit/>
          </a:bodyPr>
          <a:lstStyle/>
          <a:p>
            <a:pPr algn="l">
              <a:lnSpc>
                <a:spcPts val="2950"/>
              </a:lnSpc>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Classical Technique :</a:t>
            </a:r>
          </a:p>
        </p:txBody>
      </p:sp>
      <p:sp>
        <p:nvSpPr>
          <p:cNvPr id="9" name="TextBox 9"/>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Results:</a:t>
            </a:r>
          </a:p>
        </p:txBody>
      </p:sp>
      <p:sp>
        <p:nvSpPr>
          <p:cNvPr id="10" name="TextBox 10"/>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13</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2808388" y="4891238"/>
            <a:ext cx="4969814" cy="3517958"/>
          </a:xfrm>
          <a:custGeom>
            <a:avLst/>
            <a:gdLst/>
            <a:ahLst/>
            <a:cxnLst/>
            <a:rect l="l" t="t" r="r" b="b"/>
            <a:pathLst>
              <a:path w="4969814" h="3517958">
                <a:moveTo>
                  <a:pt x="0" y="0"/>
                </a:moveTo>
                <a:lnTo>
                  <a:pt x="4969814" y="0"/>
                </a:lnTo>
                <a:lnTo>
                  <a:pt x="4969814" y="3517958"/>
                </a:lnTo>
                <a:lnTo>
                  <a:pt x="0" y="3517958"/>
                </a:lnTo>
                <a:lnTo>
                  <a:pt x="0" y="0"/>
                </a:lnTo>
                <a:close/>
              </a:path>
            </a:pathLst>
          </a:custGeom>
          <a:blipFill>
            <a:blip r:embed="rId5"/>
            <a:stretch>
              <a:fillRect/>
            </a:stretch>
          </a:blipFill>
          <a:ln w="85725" cap="sq">
            <a:solidFill>
              <a:srgbClr val="000000"/>
            </a:solidFill>
            <a:prstDash val="solid"/>
            <a:miter/>
          </a:ln>
        </p:spPr>
      </p:sp>
      <p:grpSp>
        <p:nvGrpSpPr>
          <p:cNvPr id="6" name="Group 6"/>
          <p:cNvGrpSpPr/>
          <p:nvPr/>
        </p:nvGrpSpPr>
        <p:grpSpPr>
          <a:xfrm>
            <a:off x="7600950" y="360045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60"/>
                </a:lnSpc>
              </a:pPr>
              <a:endParaRPr/>
            </a:p>
          </p:txBody>
        </p:sp>
      </p:grpSp>
      <p:sp>
        <p:nvSpPr>
          <p:cNvPr id="9" name="TextBox 9"/>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10" name="TextBox 10"/>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11" name="TextBox 11"/>
          <p:cNvSpPr txBox="1"/>
          <p:nvPr/>
        </p:nvSpPr>
        <p:spPr>
          <a:xfrm>
            <a:off x="1028700" y="3319807"/>
            <a:ext cx="12282117" cy="1571431"/>
          </a:xfrm>
          <a:prstGeom prst="rect">
            <a:avLst/>
          </a:prstGeom>
        </p:spPr>
        <p:txBody>
          <a:bodyPr lIns="0" tIns="0" rIns="0" bIns="0" rtlCol="0" anchor="t">
            <a:spAutoFit/>
          </a:bodyPr>
          <a:lstStyle/>
          <a:p>
            <a:pPr algn="l">
              <a:lnSpc>
                <a:spcPts val="2950"/>
              </a:lnSpc>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Goal:</a:t>
            </a:r>
          </a:p>
          <a:p>
            <a:pPr marL="455295" lvl="1" indent="-227330" algn="l">
              <a:lnSpc>
                <a:spcPts val="2950"/>
              </a:lnSpc>
              <a:buFont typeface="Arial" panose="020B0604020202020204"/>
              <a:buChar char="•"/>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To determine the maximum number of characters that the (PVD technique)can successfully embed and extract from a cover image without failure.</a:t>
            </a:r>
          </a:p>
          <a:p>
            <a:pPr algn="l">
              <a:lnSpc>
                <a:spcPts val="2950"/>
              </a:lnSpc>
            </a:pPr>
            <a:endPar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2" name="TextBox 12"/>
          <p:cNvSpPr txBox="1"/>
          <p:nvPr/>
        </p:nvSpPr>
        <p:spPr>
          <a:xfrm>
            <a:off x="174030" y="2341520"/>
            <a:ext cx="3106760" cy="1357432"/>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 1:</a:t>
            </a:r>
          </a:p>
          <a:p>
            <a:pPr algn="l">
              <a:lnSpc>
                <a:spcPts val="5140"/>
              </a:lnSpc>
              <a:spcBef>
                <a:spcPct val="0"/>
              </a:spcBef>
            </a:pPr>
            <a:endPar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13" name="TextBox 13"/>
          <p:cNvSpPr txBox="1"/>
          <p:nvPr/>
        </p:nvSpPr>
        <p:spPr>
          <a:xfrm>
            <a:off x="1031999" y="6638925"/>
            <a:ext cx="11776389" cy="2930177"/>
          </a:xfrm>
          <a:prstGeom prst="rect">
            <a:avLst/>
          </a:prstGeom>
        </p:spPr>
        <p:txBody>
          <a:bodyPr lIns="0" tIns="0" rIns="0" bIns="0" rtlCol="0" anchor="t">
            <a:spAutoFit/>
          </a:bodyPr>
          <a:lstStyle/>
          <a:p>
            <a:pPr algn="l">
              <a:lnSpc>
                <a:spcPts val="2820"/>
              </a:lnSpc>
            </a:pPr>
            <a:endParaRPr/>
          </a:p>
          <a:p>
            <a:pPr algn="l">
              <a:lnSpc>
                <a:spcPts val="2820"/>
              </a:lnSpc>
            </a:pPr>
            <a:endParaRP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Result:</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The system successfully embedded and extracted messages up to 1488 characters.</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At (1489 characters), the extraction process failed to retrieve the original message.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Despite the extraction failure, the visual quality of the stego image remained high, indicating **good imperceptibility**.</a:t>
            </a:r>
          </a:p>
          <a:p>
            <a:pPr algn="l">
              <a:lnSpc>
                <a:spcPts val="2820"/>
              </a:lnSpc>
            </a:pPr>
            <a:endPar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4" name="TextBox 14"/>
          <p:cNvSpPr txBox="1"/>
          <p:nvPr/>
        </p:nvSpPr>
        <p:spPr>
          <a:xfrm>
            <a:off x="1028700" y="4843613"/>
            <a:ext cx="11592192" cy="2248187"/>
          </a:xfrm>
          <a:prstGeom prst="rect">
            <a:avLst/>
          </a:prstGeom>
        </p:spPr>
        <p:txBody>
          <a:bodyPr lIns="0" tIns="0" rIns="0" bIns="0" rtlCol="0" anchor="t">
            <a:spAutoFit/>
          </a:bodyPr>
          <a:lstStyle/>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Procedure: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Use a (267×189 RGB image)as the cover image.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Gradually increase the size of the secret text message.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After each embedding, attempt extraction and verify if the extracted message matches the original.</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Continue increasing the message size until extraction fails or becomes corrupted.</a:t>
            </a:r>
          </a:p>
        </p:txBody>
      </p:sp>
      <p:sp>
        <p:nvSpPr>
          <p:cNvPr id="15" name="TextBox 15"/>
          <p:cNvSpPr txBox="1"/>
          <p:nvPr/>
        </p:nvSpPr>
        <p:spPr>
          <a:xfrm>
            <a:off x="10336215" y="3660877"/>
            <a:ext cx="9914159" cy="10764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used</a:t>
            </a:r>
          </a:p>
        </p:txBody>
      </p:sp>
      <p:sp>
        <p:nvSpPr>
          <p:cNvPr id="16" name="TextBox 16"/>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14</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6" name="TextBox 6"/>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7" name="TextBox 7"/>
          <p:cNvSpPr txBox="1"/>
          <p:nvPr/>
        </p:nvSpPr>
        <p:spPr>
          <a:xfrm>
            <a:off x="741375" y="3316493"/>
            <a:ext cx="12282117" cy="1199956"/>
          </a:xfrm>
          <a:prstGeom prst="rect">
            <a:avLst/>
          </a:prstGeom>
        </p:spPr>
        <p:txBody>
          <a:bodyPr lIns="0" tIns="0" rIns="0" bIns="0" rtlCol="0" anchor="t">
            <a:spAutoFit/>
          </a:bodyPr>
          <a:lstStyle/>
          <a:p>
            <a:pPr algn="l">
              <a:lnSpc>
                <a:spcPts val="2950"/>
              </a:lnSpc>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Goal:</a:t>
            </a:r>
          </a:p>
          <a:p>
            <a:pPr marL="455295" lvl="1" indent="-227330" algn="l">
              <a:lnSpc>
                <a:spcPts val="2950"/>
              </a:lnSpc>
              <a:buFont typeface="Arial" panose="020B0604020202020204"/>
              <a:buChar char="•"/>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To subjectively and quantitatively evaluate the visual quality of stego images produced by the PVD, and CNN-based steganography methods.</a:t>
            </a:r>
          </a:p>
        </p:txBody>
      </p:sp>
      <p:sp>
        <p:nvSpPr>
          <p:cNvPr id="8" name="TextBox 8"/>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 2:</a:t>
            </a:r>
          </a:p>
        </p:txBody>
      </p:sp>
      <p:sp>
        <p:nvSpPr>
          <p:cNvPr id="9" name="TextBox 9"/>
          <p:cNvSpPr txBox="1"/>
          <p:nvPr/>
        </p:nvSpPr>
        <p:spPr>
          <a:xfrm>
            <a:off x="628335" y="4783150"/>
            <a:ext cx="12508197" cy="3680747"/>
          </a:xfrm>
          <a:prstGeom prst="rect">
            <a:avLst/>
          </a:prstGeom>
        </p:spPr>
        <p:txBody>
          <a:bodyPr lIns="0" tIns="0" rIns="0" bIns="0" rtlCol="0" anchor="t">
            <a:spAutoFit/>
          </a:bodyPr>
          <a:lstStyle/>
          <a:p>
            <a:pPr algn="l">
              <a:lnSpc>
                <a:spcPts val="2820"/>
              </a:lnSpc>
            </a:pPr>
            <a:endParaRPr/>
          </a:p>
          <a:p>
            <a:pPr algn="l">
              <a:lnSpc>
                <a:spcPts val="2820"/>
              </a:lnSpc>
            </a:pPr>
            <a:endParaRP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Result:</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All methods—PVD and CNN-based—produced stego images with high SSIM scores, showing strong visual similarity to the original images. The CNN model achieved an average SSIM of 0.9844, while PVD achieved an even higher average SSIM of 0.9999. However, the CNN approach faced some image quality degradation due to necessary resizing during preprocessing. In contrast, the PVD method maintained excellent image quality, ensuring both imperceptibility and reliable message embedding and extraction.</a:t>
            </a:r>
          </a:p>
          <a:p>
            <a:pPr algn="l">
              <a:lnSpc>
                <a:spcPts val="2820"/>
              </a:lnSpc>
            </a:pPr>
            <a:endPar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0" name="TextBox 10"/>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15</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182786" y="3837918"/>
            <a:ext cx="7388723" cy="3932528"/>
          </a:xfrm>
          <a:custGeom>
            <a:avLst/>
            <a:gdLst/>
            <a:ahLst/>
            <a:cxnLst/>
            <a:rect l="l" t="t" r="r" b="b"/>
            <a:pathLst>
              <a:path w="7388723" h="3932528">
                <a:moveTo>
                  <a:pt x="0" y="0"/>
                </a:moveTo>
                <a:lnTo>
                  <a:pt x="7388722" y="0"/>
                </a:lnTo>
                <a:lnTo>
                  <a:pt x="7388722" y="3932528"/>
                </a:lnTo>
                <a:lnTo>
                  <a:pt x="0" y="3932528"/>
                </a:lnTo>
                <a:lnTo>
                  <a:pt x="0" y="0"/>
                </a:lnTo>
                <a:close/>
              </a:path>
            </a:pathLst>
          </a:custGeom>
          <a:blipFill>
            <a:blip r:embed="rId5"/>
            <a:stretch>
              <a:fillRect/>
            </a:stretch>
          </a:blipFill>
        </p:spPr>
      </p:sp>
      <p:sp>
        <p:nvSpPr>
          <p:cNvPr id="6" name="Freeform 6"/>
          <p:cNvSpPr/>
          <p:nvPr/>
        </p:nvSpPr>
        <p:spPr>
          <a:xfrm>
            <a:off x="8406521" y="7105955"/>
            <a:ext cx="9233942" cy="3017564"/>
          </a:xfrm>
          <a:custGeom>
            <a:avLst/>
            <a:gdLst/>
            <a:ahLst/>
            <a:cxnLst/>
            <a:rect l="l" t="t" r="r" b="b"/>
            <a:pathLst>
              <a:path w="9233942" h="3017564">
                <a:moveTo>
                  <a:pt x="0" y="0"/>
                </a:moveTo>
                <a:lnTo>
                  <a:pt x="9233941" y="0"/>
                </a:lnTo>
                <a:lnTo>
                  <a:pt x="9233941" y="3017564"/>
                </a:lnTo>
                <a:lnTo>
                  <a:pt x="0" y="3017564"/>
                </a:lnTo>
                <a:lnTo>
                  <a:pt x="0" y="0"/>
                </a:lnTo>
                <a:close/>
              </a:path>
            </a:pathLst>
          </a:custGeom>
          <a:blipFill>
            <a:blip r:embed="rId6"/>
            <a:stretch>
              <a:fillRect t="-491" b="-491"/>
            </a:stretch>
          </a:blipFill>
        </p:spPr>
      </p:sp>
      <p:sp>
        <p:nvSpPr>
          <p:cNvPr id="7" name="TextBox 7"/>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8" name="TextBox 8"/>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9" name="TextBox 9"/>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 2:</a:t>
            </a:r>
          </a:p>
        </p:txBody>
      </p:sp>
      <p:sp>
        <p:nvSpPr>
          <p:cNvPr id="10" name="TextBox 10"/>
          <p:cNvSpPr txBox="1"/>
          <p:nvPr/>
        </p:nvSpPr>
        <p:spPr>
          <a:xfrm>
            <a:off x="-770159" y="2818628"/>
            <a:ext cx="9914159" cy="840220"/>
          </a:xfrm>
          <a:prstGeom prst="rect">
            <a:avLst/>
          </a:prstGeom>
        </p:spPr>
        <p:txBody>
          <a:bodyPr lIns="0" tIns="0" rIns="0" bIns="0" rtlCol="0" anchor="t">
            <a:spAutoFit/>
          </a:bodyPr>
          <a:lstStyle/>
          <a:p>
            <a:pPr algn="ctr">
              <a:lnSpc>
                <a:spcPts val="6190"/>
              </a:lnSpc>
            </a:pPr>
            <a:r>
              <a:rPr lang="en-US" sz="44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Autoencoder Image</a:t>
            </a:r>
          </a:p>
        </p:txBody>
      </p:sp>
      <p:sp>
        <p:nvSpPr>
          <p:cNvPr id="11" name="TextBox 11"/>
          <p:cNvSpPr txBox="1"/>
          <p:nvPr/>
        </p:nvSpPr>
        <p:spPr>
          <a:xfrm>
            <a:off x="8571508" y="5924932"/>
            <a:ext cx="9914159" cy="1017385"/>
          </a:xfrm>
          <a:prstGeom prst="rect">
            <a:avLst/>
          </a:prstGeom>
        </p:spPr>
        <p:txBody>
          <a:bodyPr lIns="0" tIns="0" rIns="0" bIns="0" rtlCol="0" anchor="t">
            <a:spAutoFit/>
          </a:bodyPr>
          <a:lstStyle/>
          <a:p>
            <a:pPr algn="ctr">
              <a:lnSpc>
                <a:spcPts val="7450"/>
              </a:lnSpc>
            </a:pPr>
            <a:r>
              <a:rPr lang="en-US" sz="53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PVD Image </a:t>
            </a:r>
          </a:p>
        </p:txBody>
      </p:sp>
      <p:sp>
        <p:nvSpPr>
          <p:cNvPr id="12" name="TextBox 12"/>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16</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6" name="TextBox 6"/>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7" name="TextBox 7"/>
          <p:cNvSpPr txBox="1"/>
          <p:nvPr/>
        </p:nvSpPr>
        <p:spPr>
          <a:xfrm>
            <a:off x="635419" y="3047649"/>
            <a:ext cx="6108466" cy="568668"/>
          </a:xfrm>
          <a:prstGeom prst="rect">
            <a:avLst/>
          </a:prstGeom>
        </p:spPr>
        <p:txBody>
          <a:bodyPr lIns="0" tIns="0" rIns="0" bIns="0" rtlCol="0" anchor="t">
            <a:spAutoFit/>
          </a:bodyPr>
          <a:lstStyle/>
          <a:p>
            <a:pPr marL="655320" lvl="1" indent="-327660" algn="l">
              <a:lnSpc>
                <a:spcPts val="4250"/>
              </a:lnSpc>
              <a:buFont typeface="Arial" panose="020B0604020202020204"/>
              <a:buChar char="•"/>
            </a:pPr>
            <a:r>
              <a:rPr lang="en-US" sz="303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LSB Audio Hiding:</a:t>
            </a:r>
          </a:p>
        </p:txBody>
      </p:sp>
      <p:sp>
        <p:nvSpPr>
          <p:cNvPr id="8" name="TextBox 8"/>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Results:</a:t>
            </a:r>
          </a:p>
        </p:txBody>
      </p:sp>
      <p:sp>
        <p:nvSpPr>
          <p:cNvPr id="9" name="TextBox 9"/>
          <p:cNvSpPr txBox="1"/>
          <p:nvPr/>
        </p:nvSpPr>
        <p:spPr>
          <a:xfrm>
            <a:off x="1028700" y="3708477"/>
            <a:ext cx="14354531" cy="4896343"/>
          </a:xfrm>
          <a:prstGeom prst="rect">
            <a:avLst/>
          </a:prstGeom>
        </p:spPr>
        <p:txBody>
          <a:bodyPr lIns="0" tIns="0" rIns="0" bIns="0" rtlCol="0" anchor="t">
            <a:spAutoFit/>
          </a:bodyPr>
          <a:lstStyle/>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Capacity:</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Calculated as Total Audio Frames / 8 bytes.</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Predictable and reliable for estimating how much data can be hidden.</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Fidelity:</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Achieved 0% Bit Error Rate (BER) in all successful tests, ensuring perfect message recovery.</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Conclusion:</a:t>
            </a:r>
          </a:p>
          <a:p>
            <a:pPr marL="1118870" lvl="2" indent="-372745" algn="l">
              <a:lnSpc>
                <a:spcPts val="3630"/>
              </a:lnSpc>
              <a:buFont typeface="Arial" panose="020B0604020202020204"/>
              <a:buChar char="⚬"/>
            </a:pPr>
            <a:r>
              <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The method offers consistent capacity and accurate extraction, validated through quantitative metrics.</a:t>
            </a:r>
          </a:p>
          <a:p>
            <a:pPr algn="l">
              <a:lnSpc>
                <a:spcPts val="3630"/>
              </a:lnSpc>
            </a:pPr>
            <a:endParaRPr lang="en-US" sz="259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0" name="TextBox 10"/>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17</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sp>
        <p:nvSpPr>
          <p:cNvPr id="14" name="TextBox 14"/>
          <p:cNvSpPr txBox="1"/>
          <p:nvPr/>
        </p:nvSpPr>
        <p:spPr>
          <a:xfrm>
            <a:off x="1871040" y="562433"/>
            <a:ext cx="9482760" cy="1051122"/>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Team </a:t>
            </a:r>
            <a:r>
              <a:rPr lang="en-US" sz="65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Members:</a:t>
            </a:r>
            <a:endPar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15" name="TextBox 15"/>
          <p:cNvSpPr txBox="1"/>
          <p:nvPr/>
        </p:nvSpPr>
        <p:spPr>
          <a:xfrm>
            <a:off x="3695216" y="2217561"/>
            <a:ext cx="7341532" cy="5670904"/>
          </a:xfrm>
          <a:prstGeom prst="rect">
            <a:avLst/>
          </a:prstGeom>
        </p:spPr>
        <p:txBody>
          <a:bodyPr lIns="0" tIns="0" rIns="0" bIns="0" rtlCol="0" anchor="t">
            <a:spAutoFit/>
          </a:bodyPr>
          <a:lstStyle/>
          <a:p>
            <a:pPr algn="just">
              <a:lnSpc>
                <a:spcPts val="6310"/>
              </a:lnSpc>
              <a:spcBef>
                <a:spcPct val="0"/>
              </a:spcBef>
            </a:pP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Salma </a:t>
            </a:r>
            <a:r>
              <a:rPr lang="en-US" sz="4510" dirty="0" err="1">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Ayman</a:t>
            </a: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p>
          <a:p>
            <a:pPr algn="just">
              <a:lnSpc>
                <a:spcPts val="6310"/>
              </a:lnSpc>
              <a:spcBef>
                <a:spcPct val="0"/>
              </a:spcBef>
            </a:pP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Salma Mahmoud </a:t>
            </a:r>
          </a:p>
          <a:p>
            <a:pPr algn="just">
              <a:lnSpc>
                <a:spcPts val="6310"/>
              </a:lnSpc>
              <a:spcBef>
                <a:spcPct val="0"/>
              </a:spcBef>
            </a:pPr>
            <a:r>
              <a:rPr lang="en-US" sz="4510" dirty="0" err="1">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Ammar</a:t>
            </a: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r>
              <a:rPr lang="en-US" sz="4510" dirty="0" err="1">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Saad</a:t>
            </a: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p>
          <a:p>
            <a:pPr algn="just">
              <a:lnSpc>
                <a:spcPts val="6310"/>
              </a:lnSpc>
              <a:spcBef>
                <a:spcPct val="0"/>
              </a:spcBef>
            </a:pP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Adam </a:t>
            </a:r>
            <a:r>
              <a:rPr lang="en-US" sz="4510" dirty="0" err="1">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Muhamed</a:t>
            </a: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p>
          <a:p>
            <a:pPr algn="just">
              <a:lnSpc>
                <a:spcPts val="6310"/>
              </a:lnSpc>
              <a:spcBef>
                <a:spcPct val="0"/>
              </a:spcBef>
            </a:pPr>
            <a:r>
              <a:rPr lang="en-US" sz="451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Ahmed </a:t>
            </a:r>
            <a:r>
              <a:rPr lang="en-US" sz="4510" dirty="0" err="1"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Muhamed</a:t>
            </a:r>
            <a:endPar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a:p>
            <a:pPr algn="just">
              <a:lnSpc>
                <a:spcPts val="6310"/>
              </a:lnSpc>
              <a:spcBef>
                <a:spcPct val="0"/>
              </a:spcBef>
            </a:pPr>
            <a:r>
              <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Ali Ibrahim </a:t>
            </a:r>
          </a:p>
          <a:p>
            <a:pPr algn="ctr">
              <a:lnSpc>
                <a:spcPts val="6310"/>
              </a:lnSpc>
              <a:spcBef>
                <a:spcPct val="0"/>
              </a:spcBef>
            </a:pPr>
            <a:endParaRPr lang="en-US" sz="451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nvGrpSpPr>
          <p:cNvPr id="16" name="Group 16"/>
          <p:cNvGrpSpPr/>
          <p:nvPr/>
        </p:nvGrpSpPr>
        <p:grpSpPr>
          <a:xfrm>
            <a:off x="6824510" y="7629982"/>
            <a:ext cx="8424477" cy="1393445"/>
            <a:chOff x="0" y="0"/>
            <a:chExt cx="11232637" cy="1857927"/>
          </a:xfrm>
        </p:grpSpPr>
        <p:sp>
          <p:nvSpPr>
            <p:cNvPr id="17" name="TextBox 17"/>
            <p:cNvSpPr txBox="1"/>
            <p:nvPr/>
          </p:nvSpPr>
          <p:spPr>
            <a:xfrm>
              <a:off x="0" y="-66675"/>
              <a:ext cx="8861492" cy="865991"/>
            </a:xfrm>
            <a:prstGeom prst="rect">
              <a:avLst/>
            </a:prstGeom>
          </p:spPr>
          <p:txBody>
            <a:bodyPr lIns="0" tIns="0" rIns="0" bIns="0" rtlCol="0" anchor="t">
              <a:spAutoFit/>
            </a:bodyPr>
            <a:lstStyle/>
            <a:p>
              <a:pPr algn="l">
                <a:lnSpc>
                  <a:spcPts val="5070"/>
                </a:lnSpc>
                <a:spcBef>
                  <a:spcPct val="0"/>
                </a:spcBef>
              </a:pPr>
              <a:r>
                <a:rPr lang="en-US" sz="3625" b="1" spc="724"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Project Advisor: </a:t>
              </a:r>
            </a:p>
          </p:txBody>
        </p:sp>
        <p:sp>
          <p:nvSpPr>
            <p:cNvPr id="18" name="TextBox 18"/>
            <p:cNvSpPr txBox="1"/>
            <p:nvPr/>
          </p:nvSpPr>
          <p:spPr>
            <a:xfrm>
              <a:off x="2371145" y="991936"/>
              <a:ext cx="8861492" cy="865991"/>
            </a:xfrm>
            <a:prstGeom prst="rect">
              <a:avLst/>
            </a:prstGeom>
          </p:spPr>
          <p:txBody>
            <a:bodyPr lIns="0" tIns="0" rIns="0" bIns="0" rtlCol="0" anchor="t">
              <a:spAutoFit/>
            </a:bodyPr>
            <a:lstStyle/>
            <a:p>
              <a:pPr algn="l">
                <a:lnSpc>
                  <a:spcPts val="5070"/>
                </a:lnSpc>
                <a:spcBef>
                  <a:spcPct val="0"/>
                </a:spcBef>
              </a:pPr>
              <a:r>
                <a:rPr lang="en-US" sz="3625" b="1" spc="724">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Dr. Salwa Osama</a:t>
              </a:r>
            </a:p>
          </p:txBody>
        </p:sp>
      </p:gr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8368289" y="4691572"/>
            <a:ext cx="8409422" cy="5201704"/>
          </a:xfrm>
          <a:custGeom>
            <a:avLst/>
            <a:gdLst/>
            <a:ahLst/>
            <a:cxnLst/>
            <a:rect l="l" t="t" r="r" b="b"/>
            <a:pathLst>
              <a:path w="8409422" h="5201704">
                <a:moveTo>
                  <a:pt x="0" y="0"/>
                </a:moveTo>
                <a:lnTo>
                  <a:pt x="8409422" y="0"/>
                </a:lnTo>
                <a:lnTo>
                  <a:pt x="8409422" y="5201705"/>
                </a:lnTo>
                <a:lnTo>
                  <a:pt x="0" y="5201705"/>
                </a:lnTo>
                <a:lnTo>
                  <a:pt x="0" y="0"/>
                </a:lnTo>
                <a:close/>
              </a:path>
            </a:pathLst>
          </a:custGeom>
          <a:blipFill>
            <a:blip r:embed="rId5"/>
            <a:stretch>
              <a:fillRect/>
            </a:stretch>
          </a:blipFill>
        </p:spPr>
      </p:sp>
      <p:sp>
        <p:nvSpPr>
          <p:cNvPr id="6" name="TextBox 6"/>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7" name="TextBox 7"/>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635419" y="3057174"/>
            <a:ext cx="7170539" cy="535574"/>
          </a:xfrm>
          <a:prstGeom prst="rect">
            <a:avLst/>
          </a:prstGeom>
        </p:spPr>
        <p:txBody>
          <a:bodyPr lIns="0" tIns="0" rIns="0" bIns="0" rtlCol="0" anchor="t">
            <a:spAutoFit/>
          </a:bodyPr>
          <a:lstStyle/>
          <a:p>
            <a:pPr marL="629285" lvl="1" indent="-314325" algn="l">
              <a:lnSpc>
                <a:spcPts val="4080"/>
              </a:lnSpc>
              <a:buFont typeface="Arial" panose="020B0604020202020204"/>
              <a:buChar char="•"/>
            </a:pPr>
            <a:r>
              <a:rPr lang="en-US" sz="291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CNN Model for audio hiding </a:t>
            </a:r>
          </a:p>
        </p:txBody>
      </p:sp>
      <p:sp>
        <p:nvSpPr>
          <p:cNvPr id="9" name="TextBox 9"/>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Results:</a:t>
            </a:r>
          </a:p>
        </p:txBody>
      </p:sp>
      <p:sp>
        <p:nvSpPr>
          <p:cNvPr id="10" name="TextBox 10"/>
          <p:cNvSpPr txBox="1"/>
          <p:nvPr/>
        </p:nvSpPr>
        <p:spPr>
          <a:xfrm>
            <a:off x="1028700" y="3718002"/>
            <a:ext cx="12499888" cy="2462213"/>
          </a:xfrm>
          <a:prstGeom prst="rect">
            <a:avLst/>
          </a:prstGeom>
        </p:spPr>
        <p:txBody>
          <a:bodyPr lIns="0" tIns="0" rIns="0" bIns="0" rtlCol="0" anchor="t">
            <a:spAutoFit/>
          </a:bodyPr>
          <a:lstStyle/>
          <a:p>
            <a:pPr marL="974725" lvl="2" indent="-325120">
              <a:lnSpc>
                <a:spcPts val="3160"/>
              </a:lnSpc>
              <a:buFont typeface="Arial" panose="020B0604020202020204"/>
              <a:buChar char="⚬"/>
            </a:pPr>
            <a:r>
              <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Dataset used : </a:t>
            </a:r>
            <a:r>
              <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ECS-50 </a:t>
            </a:r>
            <a:r>
              <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 </a:t>
            </a:r>
            <a:r>
              <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audio </a:t>
            </a:r>
            <a:r>
              <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size: </a:t>
            </a:r>
            <a:r>
              <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5 seconds per audio</a:t>
            </a:r>
            <a:endPar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endParaRPr>
          </a:p>
          <a:p>
            <a:pPr marL="974725" lvl="2" indent="-325120">
              <a:lnSpc>
                <a:spcPts val="3160"/>
              </a:lnSpc>
              <a:buFont typeface="Arial" panose="020B0604020202020204"/>
              <a:buChar char="⚬"/>
            </a:pPr>
            <a:r>
              <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Train size </a:t>
            </a:r>
            <a:r>
              <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:640, </a:t>
            </a:r>
            <a:r>
              <a:rPr lang="en-US"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test size : </a:t>
            </a:r>
            <a:r>
              <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160</a:t>
            </a:r>
            <a:endParaRPr lang="ar-EG"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endParaRPr>
          </a:p>
          <a:p>
            <a:pPr marL="974725" lvl="2" indent="-325120">
              <a:lnSpc>
                <a:spcPts val="3160"/>
              </a:lnSpc>
              <a:buFont typeface="Arial" panose="020B0604020202020204"/>
              <a:buChar char="⚬"/>
            </a:pPr>
            <a:r>
              <a:rPr lang="ar-EG"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Average </a:t>
            </a:r>
            <a:r>
              <a:rPr lang="ar-EG"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Signal-to-Noise Ratio (SNR): 9.51 dB </a:t>
            </a:r>
            <a:endParaRPr lang="en-US" sz="2255"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marL="974725" lvl="2" indent="-325120">
              <a:lnSpc>
                <a:spcPts val="3160"/>
              </a:lnSpc>
              <a:buFont typeface="Arial" panose="020B0604020202020204"/>
              <a:buChar char="⚬"/>
            </a:pPr>
            <a:r>
              <a:rPr lang="ar-EG"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Average Peak SNR (PSNR): 28.07 dB </a:t>
            </a:r>
            <a:endParaRPr lang="en-US"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endParaRPr>
          </a:p>
          <a:p>
            <a:pPr marL="974725" lvl="2" indent="-325120">
              <a:lnSpc>
                <a:spcPts val="3160"/>
              </a:lnSpc>
              <a:buFont typeface="Arial" panose="020B0604020202020204"/>
              <a:buChar char="⚬"/>
            </a:pPr>
            <a:r>
              <a:rPr lang="ar-EG"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Overall Message Accuracy: 54.16</a:t>
            </a:r>
            <a:r>
              <a:rPr lang="ar-EG" altLang="ar-EG" sz="2255" b="1" dirty="0" smtClean="0">
                <a:solidFill>
                  <a:srgbClr val="737373"/>
                </a:solidFill>
                <a:latin typeface="Helvetica World Bold" panose="020B0800040000020004" charset="-122"/>
                <a:ea typeface="Helvetica World Bold" panose="020B0800040000020004" charset="-122"/>
                <a:cs typeface="Helvetica World Bold" panose="020B0800040000020004" charset="-122"/>
              </a:rPr>
              <a:t>%</a:t>
            </a:r>
          </a:p>
          <a:p>
            <a:pPr marL="974725" lvl="2" indent="-325120">
              <a:lnSpc>
                <a:spcPts val="3160"/>
              </a:lnSpc>
              <a:buFont typeface="Arial" panose="020B0604020202020204"/>
              <a:buChar char="⚬"/>
            </a:pPr>
            <a:r>
              <a:rPr lang="ar-EG" altLang="ar-EG" sz="2255" b="1" dirty="0">
                <a:solidFill>
                  <a:srgbClr val="737373"/>
                </a:solidFill>
                <a:latin typeface="Helvetica World Bold" panose="020B0800040000020004" charset="-122"/>
                <a:ea typeface="Helvetica World Bold" panose="020B0800040000020004" charset="-122"/>
                <a:cs typeface="Helvetica World Bold" panose="020B0800040000020004" charset="-122"/>
              </a:rPr>
              <a:t>Bit Error Rate (BER): 0.4584 </a:t>
            </a:r>
          </a:p>
        </p:txBody>
      </p:sp>
      <p:sp>
        <p:nvSpPr>
          <p:cNvPr id="11" name="TextBox 11"/>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18</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6" name="TextBox 6"/>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7" name="TextBox 7"/>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Results:</a:t>
            </a:r>
          </a:p>
        </p:txBody>
      </p:sp>
      <p:graphicFrame>
        <p:nvGraphicFramePr>
          <p:cNvPr id="8" name="Table 8"/>
          <p:cNvGraphicFramePr>
            <a:graphicFrameLocks noGrp="1"/>
          </p:cNvGraphicFramePr>
          <p:nvPr>
            <p:extLst>
              <p:ext uri="{D42A27DB-BD31-4B8C-83A1-F6EECF244321}">
                <p14:modId xmlns:p14="http://schemas.microsoft.com/office/powerpoint/2010/main" val="1232702367"/>
              </p:ext>
            </p:extLst>
          </p:nvPr>
        </p:nvGraphicFramePr>
        <p:xfrm>
          <a:off x="4032311" y="4162456"/>
          <a:ext cx="10223378" cy="5424505"/>
        </p:xfrm>
        <a:graphic>
          <a:graphicData uri="http://schemas.openxmlformats.org/drawingml/2006/table">
            <a:tbl>
              <a:tblPr/>
              <a:tblGrid>
                <a:gridCol w="3810000">
                  <a:extLst>
                    <a:ext uri="{9D8B030D-6E8A-4147-A177-3AD203B41FA5}">
                      <a16:colId xmlns:a16="http://schemas.microsoft.com/office/drawing/2014/main" val="20000"/>
                    </a:ext>
                  </a:extLst>
                </a:gridCol>
                <a:gridCol w="2902695">
                  <a:extLst>
                    <a:ext uri="{9D8B030D-6E8A-4147-A177-3AD203B41FA5}">
                      <a16:colId xmlns:a16="http://schemas.microsoft.com/office/drawing/2014/main" val="20001"/>
                    </a:ext>
                  </a:extLst>
                </a:gridCol>
                <a:gridCol w="3510683">
                  <a:extLst>
                    <a:ext uri="{9D8B030D-6E8A-4147-A177-3AD203B41FA5}">
                      <a16:colId xmlns:a16="http://schemas.microsoft.com/office/drawing/2014/main" val="20002"/>
                    </a:ext>
                  </a:extLst>
                </a:gridCol>
              </a:tblGrid>
              <a:tr h="777441">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Metric</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autoencoder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b="1">
                          <a:solidFill>
                            <a:srgbClr val="000000"/>
                          </a:solidFill>
                          <a:latin typeface="Canva Sans Bold" panose="020B0803030501040103"/>
                          <a:ea typeface="Canva Sans Bold" panose="020B0803030501040103"/>
                          <a:cs typeface="Canva Sans Bold" panose="020B0803030501040103"/>
                          <a:sym typeface="Canva Sans Bold" panose="020B0803030501040103"/>
                        </a:rPr>
                        <a:t>LSB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6990">
                <a:tc>
                  <a:txBody>
                    <a:bodyPr/>
                    <a:lstStyle/>
                    <a:p>
                      <a:pPr marL="0" algn="l" defTabSz="914400" rtl="0" eaLnBrk="1" latinLnBrk="0" hangingPunct="1">
                        <a:lnSpc>
                          <a:spcPts val="2240"/>
                        </a:lnSpc>
                        <a:defRPr/>
                      </a:pPr>
                      <a:r>
                        <a:rPr lang="en-US" sz="1800" b="1" dirty="0" smtClean="0">
                          <a:solidFill>
                            <a:srgbClr val="000000"/>
                          </a:solidFill>
                          <a:latin typeface="Arimo Bold" panose="020B0704020202020204"/>
                          <a:ea typeface="Arimo Bold" panose="020B0704020202020204"/>
                          <a:cs typeface="Arimo Bold" panose="020B0704020202020204"/>
                          <a:sym typeface="Arimo Bold" panose="020B0704020202020204"/>
                        </a:rPr>
                        <a:t>Imperceptibility (</a:t>
                      </a:r>
                      <a:r>
                        <a:rPr lang="en-US" sz="1800" b="1" kern="1200"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SNR)</a:t>
                      </a:r>
                      <a:endParaRPr lang="en-US" sz="1800" b="1" kern="1200" dirty="0">
                        <a:solidFill>
                          <a:srgbClr val="000000"/>
                        </a:solidFill>
                        <a:latin typeface="Canva Sans Bold" panose="020B0803030501040103"/>
                        <a:ea typeface="Canva Sans Bold" panose="020B0803030501040103"/>
                        <a:cs typeface="Canva Sans Bold" panose="020B0803030501040103"/>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marL="0" algn="l" defTabSz="914400" rtl="0" eaLnBrk="1" latinLnBrk="0" hangingPunct="1">
                        <a:lnSpc>
                          <a:spcPts val="2240"/>
                        </a:lnSpc>
                        <a:defRPr/>
                      </a:pPr>
                      <a:r>
                        <a:rPr lang="ar-EG" altLang="ar-EG" sz="1600" b="1" kern="1200" dirty="0" smtClean="0">
                          <a:solidFill>
                            <a:srgbClr val="000000"/>
                          </a:solidFill>
                          <a:latin typeface="Canva Sans Bold" panose="020B0803030501040103"/>
                          <a:ea typeface="Canva Sans Bold" panose="020B0803030501040103"/>
                          <a:cs typeface="Canva Sans Bold" panose="020B0803030501040103"/>
                        </a:rPr>
                        <a:t>9.51 dB</a:t>
                      </a:r>
                      <a:endParaRPr lang="en-US" sz="1600" b="1" kern="1200" dirty="0">
                        <a:solidFill>
                          <a:srgbClr val="000000"/>
                        </a:solidFill>
                        <a:latin typeface="Canva Sans Bold" panose="020B0803030501040103"/>
                        <a:ea typeface="Canva Sans Bold" panose="020B0803030501040103"/>
                        <a:cs typeface="Canva Sans Bold" panose="020B0803030501040103"/>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kern="1200" dirty="0">
                          <a:solidFill>
                            <a:srgbClr val="000000"/>
                          </a:solidFill>
                          <a:latin typeface="Canva Sans Bold" panose="020B0803030501040103"/>
                          <a:ea typeface="Canva Sans Bold" panose="020B0803030501040103"/>
                          <a:cs typeface="Canva Sans Bold" panose="020B0803030501040103"/>
                          <a:sym typeface="Arimo Bold" panose="020B0704020202020204"/>
                        </a:rPr>
                        <a:t>38.50 dB</a:t>
                      </a:r>
                      <a:endParaRPr lang="en-US" sz="1600" b="1" kern="1200" dirty="0">
                        <a:solidFill>
                          <a:srgbClr val="000000"/>
                        </a:solidFill>
                        <a:latin typeface="Canva Sans Bold" panose="020B0803030501040103"/>
                        <a:ea typeface="Canva Sans Bold" panose="020B0803030501040103"/>
                        <a:cs typeface="Canva Sans Bold" panose="020B0803030501040103"/>
                      </a:endParaRPr>
                    </a:p>
                    <a:p>
                      <a:pPr algn="l">
                        <a:lnSpc>
                          <a:spcPts val="2240"/>
                        </a:lnSpc>
                      </a:pPr>
                      <a:endParaRPr lang="en-US" sz="1600" b="1" kern="1200" dirty="0">
                        <a:solidFill>
                          <a:srgbClr val="000000"/>
                        </a:solidFill>
                        <a:latin typeface="Canva Sans Bold" panose="020B0803030501040103"/>
                        <a:ea typeface="Canva Sans Bold" panose="020B0803030501040103"/>
                        <a:cs typeface="Canva Sans Bold" panose="020B0803030501040103"/>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17392">
                <a:tc>
                  <a:txBody>
                    <a:bodyPr/>
                    <a:lstStyle/>
                    <a:p>
                      <a:pPr algn="l">
                        <a:lnSpc>
                          <a:spcPts val="2520"/>
                        </a:lnSpc>
                        <a:defRPr/>
                      </a:pPr>
                      <a:r>
                        <a:rPr lang="en-US" sz="18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Message </a:t>
                      </a:r>
                      <a:r>
                        <a:rPr lang="en-US" sz="18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extraction Accuracy</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54.16%</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80"/>
                        </a:lnSpc>
                        <a:defRPr/>
                      </a:pPr>
                      <a:r>
                        <a:rPr lang="en-US" sz="1600" b="1" kern="1200"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99.99%</a:t>
                      </a:r>
                      <a:endParaRPr lang="en-US" sz="1600" b="1" kern="1200" dirty="0">
                        <a:solidFill>
                          <a:srgbClr val="000000"/>
                        </a:solidFill>
                        <a:latin typeface="Canva Sans Bold" panose="020B0803030501040103"/>
                        <a:ea typeface="Canva Sans Bold" panose="020B0803030501040103"/>
                        <a:cs typeface="Canva Sans Bold" panose="020B0803030501040103"/>
                      </a:endParaRPr>
                    </a:p>
                    <a:p>
                      <a:pPr algn="l">
                        <a:lnSpc>
                          <a:spcPts val="1680"/>
                        </a:lnSpc>
                      </a:pP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0634">
                <a:tc>
                  <a:txBody>
                    <a:bodyPr/>
                    <a:lstStyle/>
                    <a:p>
                      <a:pPr algn="l">
                        <a:lnSpc>
                          <a:spcPts val="2520"/>
                        </a:lnSpc>
                        <a:defRPr/>
                      </a:pPr>
                      <a:r>
                        <a:rPr lang="en-US" sz="18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Complexity</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smtClean="0">
                          <a:solidFill>
                            <a:srgbClr val="000000"/>
                          </a:solidFill>
                          <a:latin typeface="Canva Sans Bold" panose="020B0803030501040103"/>
                          <a:sym typeface="Canva Sans Bold" panose="020B0803030501040103"/>
                        </a:rPr>
                        <a:t>Requires</a:t>
                      </a:r>
                      <a:r>
                        <a:rPr lang="en-US" sz="1600" b="1" baseline="0" dirty="0" smtClean="0">
                          <a:solidFill>
                            <a:srgbClr val="000000"/>
                          </a:solidFill>
                          <a:latin typeface="Canva Sans Bold" panose="020B0803030501040103"/>
                          <a:sym typeface="Canva Sans Bold" panose="020B0803030501040103"/>
                        </a:rPr>
                        <a:t> training and </a:t>
                      </a:r>
                      <a:r>
                        <a:rPr lang="en-US" sz="1600" b="1" baseline="0" dirty="0" err="1" smtClean="0">
                          <a:solidFill>
                            <a:srgbClr val="000000"/>
                          </a:solidFill>
                          <a:latin typeface="Canva Sans Bold" panose="020B0803030501040103"/>
                          <a:sym typeface="Canva Sans Bold" panose="020B0803030501040103"/>
                        </a:rPr>
                        <a:t>GPu</a:t>
                      </a:r>
                      <a:r>
                        <a:rPr lang="en-US" sz="1600" b="1" baseline="0" dirty="0" smtClean="0">
                          <a:solidFill>
                            <a:srgbClr val="000000"/>
                          </a:solidFill>
                          <a:latin typeface="Canva Sans Bold" panose="020B0803030501040103"/>
                          <a:sym typeface="Canva Sans Bold" panose="020B0803030501040103"/>
                        </a:rPr>
                        <a:t> support, takes time to encode and decode the message </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Fast and easy to implement in compare to </a:t>
                      </a:r>
                      <a:r>
                        <a:rPr lang="en-US" sz="1600" b="1" dirty="0" err="1"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autoencoder</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4082">
                <a:tc>
                  <a:txBody>
                    <a:bodyPr/>
                    <a:lstStyle/>
                    <a:p>
                      <a:pPr algn="l">
                        <a:lnSpc>
                          <a:spcPts val="2520"/>
                        </a:lnSpc>
                        <a:defRPr/>
                      </a:pPr>
                      <a:r>
                        <a:rPr lang="en-US" sz="1800" b="1" dirty="0" smtClean="0">
                          <a:solidFill>
                            <a:srgbClr val="000000"/>
                          </a:solidFill>
                          <a:latin typeface="Arimo Bold" panose="020B0704020202020204"/>
                          <a:ea typeface="Arimo Bold" panose="020B0704020202020204"/>
                          <a:cs typeface="Arimo Bold" panose="020B0704020202020204"/>
                          <a:sym typeface="Arimo Bold" panose="020B0704020202020204"/>
                        </a:rPr>
                        <a:t>Processing time </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80"/>
                        </a:lnSpc>
                        <a:defRPr/>
                      </a:pPr>
                      <a:r>
                        <a:rPr lang="en-US" sz="17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slow</a:t>
                      </a:r>
                      <a:endParaRPr lang="en-US" sz="1100" dirty="0"/>
                    </a:p>
                    <a:p>
                      <a:pPr algn="l">
                        <a:lnSpc>
                          <a:spcPts val="2380"/>
                        </a:lnSpc>
                      </a:pP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fast</a:t>
                      </a:r>
                      <a:endParaRPr lang="en-US" sz="1100" dirty="0"/>
                    </a:p>
                    <a:p>
                      <a:pPr algn="l">
                        <a:lnSpc>
                          <a:spcPts val="2240"/>
                        </a:lnSpc>
                      </a:pP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 name="TextBox 9"/>
          <p:cNvSpPr txBox="1"/>
          <p:nvPr/>
        </p:nvSpPr>
        <p:spPr>
          <a:xfrm>
            <a:off x="635419" y="3047649"/>
            <a:ext cx="7712154" cy="568668"/>
          </a:xfrm>
          <a:prstGeom prst="rect">
            <a:avLst/>
          </a:prstGeom>
        </p:spPr>
        <p:txBody>
          <a:bodyPr lIns="0" tIns="0" rIns="0" bIns="0" rtlCol="0" anchor="t">
            <a:spAutoFit/>
          </a:bodyPr>
          <a:lstStyle/>
          <a:p>
            <a:pPr marL="655320" lvl="1" indent="-327660" algn="l">
              <a:lnSpc>
                <a:spcPts val="4250"/>
              </a:lnSpc>
              <a:buFont typeface="Arial" panose="020B0604020202020204"/>
              <a:buChar char="•"/>
            </a:pPr>
            <a:r>
              <a:rPr lang="en-US" sz="303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CNN Model vs Traditional LSB</a:t>
            </a:r>
          </a:p>
        </p:txBody>
      </p:sp>
      <p:sp>
        <p:nvSpPr>
          <p:cNvPr id="10" name="TextBox 10"/>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19</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0163715" y="4861108"/>
            <a:ext cx="7940772" cy="3117771"/>
          </a:xfrm>
          <a:custGeom>
            <a:avLst/>
            <a:gdLst/>
            <a:ahLst/>
            <a:cxnLst/>
            <a:rect l="l" t="t" r="r" b="b"/>
            <a:pathLst>
              <a:path w="7940772" h="3117771">
                <a:moveTo>
                  <a:pt x="0" y="0"/>
                </a:moveTo>
                <a:lnTo>
                  <a:pt x="7940772" y="0"/>
                </a:lnTo>
                <a:lnTo>
                  <a:pt x="7940772" y="3117771"/>
                </a:lnTo>
                <a:lnTo>
                  <a:pt x="0" y="3117771"/>
                </a:lnTo>
                <a:lnTo>
                  <a:pt x="0" y="0"/>
                </a:lnTo>
                <a:close/>
              </a:path>
            </a:pathLst>
          </a:custGeom>
          <a:blipFill>
            <a:blip r:embed="rId5"/>
            <a:stretch>
              <a:fillRect/>
            </a:stretch>
          </a:blipFill>
        </p:spPr>
      </p:sp>
      <p:sp>
        <p:nvSpPr>
          <p:cNvPr id="6" name="TextBox 6"/>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&amp; Results</a:t>
            </a:r>
          </a:p>
        </p:txBody>
      </p:sp>
      <p:sp>
        <p:nvSpPr>
          <p:cNvPr id="7" name="TextBox 7"/>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741375" y="3316493"/>
            <a:ext cx="10678429" cy="1601911"/>
          </a:xfrm>
          <a:prstGeom prst="rect">
            <a:avLst/>
          </a:prstGeom>
        </p:spPr>
        <p:txBody>
          <a:bodyPr lIns="0" tIns="0" rIns="0" bIns="0" rtlCol="0" anchor="t">
            <a:spAutoFit/>
          </a:bodyPr>
          <a:lstStyle/>
          <a:p>
            <a:pPr algn="l">
              <a:lnSpc>
                <a:spcPts val="2950"/>
              </a:lnSpc>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Goal:</a:t>
            </a:r>
          </a:p>
          <a:p>
            <a:pPr marL="455295" lvl="1" indent="-227330" algn="l">
              <a:lnSpc>
                <a:spcPts val="2950"/>
              </a:lnSpc>
              <a:buFont typeface="Arial" panose="020B0604020202020204"/>
              <a:buChar char="•"/>
            </a:pPr>
            <a:r>
              <a:rPr lang="en-US" sz="210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To securely hide and extract secret text messages in audio files using the Least Significant Bit (LSB) technique, ensuring high capacity and perfect message recovery without noticeable distortion</a:t>
            </a:r>
          </a:p>
        </p:txBody>
      </p:sp>
      <p:sp>
        <p:nvSpPr>
          <p:cNvPr id="9" name="TextBox 9"/>
          <p:cNvSpPr txBox="1"/>
          <p:nvPr/>
        </p:nvSpPr>
        <p:spPr>
          <a:xfrm>
            <a:off x="174030" y="2341520"/>
            <a:ext cx="3106760" cy="708273"/>
          </a:xfrm>
          <a:prstGeom prst="rect">
            <a:avLst/>
          </a:prstGeom>
        </p:spPr>
        <p:txBody>
          <a:bodyPr lIns="0" tIns="0" rIns="0" bIns="0" rtlCol="0" anchor="t">
            <a:spAutoFit/>
          </a:bodyPr>
          <a:lstStyle/>
          <a:p>
            <a:pPr algn="l">
              <a:lnSpc>
                <a:spcPts val="5140"/>
              </a:lnSpc>
              <a:spcBef>
                <a:spcPct val="0"/>
              </a:spcBef>
            </a:pPr>
            <a:r>
              <a:rPr lang="en-US" sz="367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 :</a:t>
            </a:r>
          </a:p>
        </p:txBody>
      </p:sp>
      <p:sp>
        <p:nvSpPr>
          <p:cNvPr id="10" name="TextBox 10"/>
          <p:cNvSpPr txBox="1"/>
          <p:nvPr/>
        </p:nvSpPr>
        <p:spPr>
          <a:xfrm>
            <a:off x="741375" y="5095875"/>
            <a:ext cx="12508197" cy="2600612"/>
          </a:xfrm>
          <a:prstGeom prst="rect">
            <a:avLst/>
          </a:prstGeom>
        </p:spPr>
        <p:txBody>
          <a:bodyPr lIns="0" tIns="0" rIns="0" bIns="0" rtlCol="0" anchor="t">
            <a:spAutoFit/>
          </a:bodyPr>
          <a:lstStyle/>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Procedure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Run the application with streamlit run gui.py.</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Choose Audio and upload a .wav file.</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Enter the secret message and embed it using the Hide button.</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View waveform and listen to the stego audio.</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Use the Unhide feature to extract the message from the stego file.</a:t>
            </a:r>
          </a:p>
          <a:p>
            <a:pPr algn="l">
              <a:lnSpc>
                <a:spcPts val="2820"/>
              </a:lnSpc>
            </a:pPr>
            <a:endPar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1" name="TextBox 11"/>
          <p:cNvSpPr txBox="1"/>
          <p:nvPr/>
        </p:nvSpPr>
        <p:spPr>
          <a:xfrm>
            <a:off x="741375" y="6981538"/>
            <a:ext cx="12508197" cy="3305462"/>
          </a:xfrm>
          <a:prstGeom prst="rect">
            <a:avLst/>
          </a:prstGeom>
        </p:spPr>
        <p:txBody>
          <a:bodyPr lIns="0" tIns="0" rIns="0" bIns="0" rtlCol="0" anchor="t">
            <a:spAutoFit/>
          </a:bodyPr>
          <a:lstStyle/>
          <a:p>
            <a:pPr algn="l">
              <a:lnSpc>
                <a:spcPts val="2820"/>
              </a:lnSpc>
            </a:pPr>
            <a:endParaRPr/>
          </a:p>
          <a:p>
            <a:pPr algn="l">
              <a:lnSpc>
                <a:spcPts val="2820"/>
              </a:lnSpc>
            </a:pPr>
            <a:endParaRPr/>
          </a:p>
          <a:p>
            <a:pPr algn="l">
              <a:lnSpc>
                <a:spcPts val="2820"/>
              </a:lnSpc>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Result:</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Message Integrity: 100% accuracy in message extraction when within capacity — no data loss.</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Imperceptibility: No audible difference detected between original and stego audio.</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Visual Analysis: Waveform comparisons confirmed no visible alterations (Figure 4.3).</a:t>
            </a:r>
          </a:p>
          <a:p>
            <a:pPr marL="434975" lvl="1" indent="-217170" algn="l">
              <a:lnSpc>
                <a:spcPts val="2820"/>
              </a:lnSpc>
              <a:buFont typeface="Arial" panose="020B0604020202020204"/>
              <a:buChar char="•"/>
            </a:pPr>
            <a:r>
              <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Performance: Fast embedding and extraction (&lt;1 second for 30s audio), ensuring real-time responsiveness.</a:t>
            </a:r>
          </a:p>
          <a:p>
            <a:pPr algn="l">
              <a:lnSpc>
                <a:spcPts val="2820"/>
              </a:lnSpc>
            </a:pPr>
            <a:endParaRPr lang="en-US" sz="20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2" name="TextBox 12"/>
          <p:cNvSpPr txBox="1"/>
          <p:nvPr/>
        </p:nvSpPr>
        <p:spPr>
          <a:xfrm>
            <a:off x="12004918" y="3575127"/>
            <a:ext cx="5124354" cy="1074064"/>
          </a:xfrm>
          <a:prstGeom prst="rect">
            <a:avLst/>
          </a:prstGeom>
        </p:spPr>
        <p:txBody>
          <a:bodyPr lIns="0" tIns="0" rIns="0" bIns="0" rtlCol="0" anchor="t">
            <a:spAutoFit/>
          </a:bodyPr>
          <a:lstStyle/>
          <a:p>
            <a:pPr algn="ctr">
              <a:lnSpc>
                <a:spcPts val="4065"/>
              </a:lnSpc>
            </a:pPr>
            <a:r>
              <a:rPr lang="en-US" sz="2905">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original and stego audio waveforms,</a:t>
            </a:r>
          </a:p>
        </p:txBody>
      </p:sp>
      <p:sp>
        <p:nvSpPr>
          <p:cNvPr id="13" name="TextBox 13"/>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20</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2005639" y="2240728"/>
            <a:ext cx="15512617" cy="1477010"/>
          </a:xfrm>
          <a:prstGeom prst="rect">
            <a:avLst/>
          </a:prstGeom>
        </p:spPr>
        <p:txBody>
          <a:bodyPr lIns="0" tIns="0" rIns="0" bIns="0" rtlCol="0" anchor="t">
            <a:spAutoFit/>
          </a:bodyPr>
          <a:lstStyle/>
          <a:p>
            <a:pPr algn="l">
              <a:lnSpc>
                <a:spcPts val="3640"/>
              </a:lnSpc>
            </a:pPr>
            <a:r>
              <a:rPr lang="en-US" sz="2600" b="1">
                <a:solidFill>
                  <a:srgbClr val="0075B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Our project successfully implemented and compared classical and deep learning-based steganography techniques for both image and audio media. Through extensive experimentation,</a:t>
            </a:r>
          </a:p>
          <a:p>
            <a:pPr algn="l">
              <a:lnSpc>
                <a:spcPts val="3640"/>
              </a:lnSpc>
            </a:pPr>
            <a:r>
              <a:rPr lang="en-US" sz="2600" b="1">
                <a:solidFill>
                  <a:srgbClr val="0075B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we demonstrated that:</a:t>
            </a:r>
          </a:p>
        </p:txBody>
      </p:sp>
      <p:sp>
        <p:nvSpPr>
          <p:cNvPr id="6" name="TextBox 6"/>
          <p:cNvSpPr txBox="1"/>
          <p:nvPr/>
        </p:nvSpPr>
        <p:spPr>
          <a:xfrm>
            <a:off x="1292148" y="616430"/>
            <a:ext cx="9482760" cy="1244081"/>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Conclusion</a:t>
            </a:r>
          </a:p>
        </p:txBody>
      </p:sp>
      <p:sp>
        <p:nvSpPr>
          <p:cNvPr id="7" name="TextBox 7"/>
          <p:cNvSpPr txBox="1"/>
          <p:nvPr/>
        </p:nvSpPr>
        <p:spPr>
          <a:xfrm>
            <a:off x="2889902" y="4151966"/>
            <a:ext cx="12508197" cy="3359437"/>
          </a:xfrm>
          <a:prstGeom prst="rect">
            <a:avLst/>
          </a:prstGeom>
        </p:spPr>
        <p:txBody>
          <a:bodyPr lIns="0" tIns="0" rIns="0" bIns="0" rtlCol="0" anchor="t">
            <a:spAutoFit/>
          </a:bodyPr>
          <a:lstStyle/>
          <a:p>
            <a:pPr marL="478155" lvl="1" indent="-238760" algn="l">
              <a:lnSpc>
                <a:spcPts val="3100"/>
              </a:lnSpc>
              <a:buFont typeface="Arial" panose="020B0604020202020204"/>
              <a:buChar char="•"/>
            </a:pPr>
            <a:r>
              <a:rPr lang="en-US" sz="22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Classical methods like LSB and PVD are simple, fast, and effective for basic data hiding with high perceptual quality, but are limited in capacity and robustness.</a:t>
            </a:r>
          </a:p>
          <a:p>
            <a:pPr marL="478155" lvl="1" indent="-238760" algn="l">
              <a:lnSpc>
                <a:spcPts val="3100"/>
              </a:lnSpc>
              <a:buFont typeface="Arial" panose="020B0604020202020204"/>
              <a:buChar char="•"/>
            </a:pPr>
            <a:r>
              <a:rPr lang="en-US" sz="22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Deep learning models (e.g., encoder-decoder networks) offer greater security, adaptability, and embedding capacity, though they require more computational resources and training data.</a:t>
            </a:r>
          </a:p>
          <a:p>
            <a:pPr marL="478155" lvl="1" indent="-238760" algn="l">
              <a:lnSpc>
                <a:spcPts val="3100"/>
              </a:lnSpc>
              <a:buFont typeface="Arial" panose="020B0604020202020204"/>
              <a:buChar char="•"/>
            </a:pPr>
            <a:r>
              <a:rPr lang="en-US" sz="22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In the audio domain, LSB proved to be efficient and imperceptible for small messages, while deep learning approaches provide enhanced resistance to detection and transformation.</a:t>
            </a:r>
          </a:p>
        </p:txBody>
      </p:sp>
      <p:sp>
        <p:nvSpPr>
          <p:cNvPr id="8" name="TextBox 8"/>
          <p:cNvSpPr txBox="1"/>
          <p:nvPr/>
        </p:nvSpPr>
        <p:spPr>
          <a:xfrm>
            <a:off x="2005639" y="8352046"/>
            <a:ext cx="12508197" cy="1341407"/>
          </a:xfrm>
          <a:prstGeom prst="rect">
            <a:avLst/>
          </a:prstGeom>
        </p:spPr>
        <p:txBody>
          <a:bodyPr lIns="0" tIns="0" rIns="0" bIns="0" rtlCol="0" anchor="t">
            <a:spAutoFit/>
          </a:bodyPr>
          <a:lstStyle/>
          <a:p>
            <a:pPr algn="l">
              <a:lnSpc>
                <a:spcPts val="3240"/>
              </a:lnSpc>
            </a:pPr>
            <a:r>
              <a:rPr lang="en-US" sz="2315"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Overall, our system highlights the trade-offs between simplicity and robustness, emphasizing that the choice of method should be driven by the specific requirements of the application — whether speed, security, or payload is the priority.</a:t>
            </a:r>
          </a:p>
        </p:txBody>
      </p:sp>
      <p:sp>
        <p:nvSpPr>
          <p:cNvPr id="9" name="TextBox 9"/>
          <p:cNvSpPr txBox="1"/>
          <p:nvPr/>
        </p:nvSpPr>
        <p:spPr>
          <a:xfrm>
            <a:off x="350405" y="9124950"/>
            <a:ext cx="4572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21</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sp>
        <p:nvSpPr>
          <p:cNvPr id="14" name="Freeform 14"/>
          <p:cNvSpPr/>
          <p:nvPr/>
        </p:nvSpPr>
        <p:spPr>
          <a:xfrm>
            <a:off x="4889810" y="3052840"/>
            <a:ext cx="4649856" cy="4091873"/>
          </a:xfrm>
          <a:custGeom>
            <a:avLst/>
            <a:gdLst/>
            <a:ahLst/>
            <a:cxnLst/>
            <a:rect l="l" t="t" r="r" b="b"/>
            <a:pathLst>
              <a:path w="4649856" h="4091873">
                <a:moveTo>
                  <a:pt x="0" y="0"/>
                </a:moveTo>
                <a:lnTo>
                  <a:pt x="4649856" y="0"/>
                </a:lnTo>
                <a:lnTo>
                  <a:pt x="4649856" y="4091874"/>
                </a:lnTo>
                <a:lnTo>
                  <a:pt x="0" y="4091874"/>
                </a:lnTo>
                <a:lnTo>
                  <a:pt x="0" y="0"/>
                </a:lnTo>
                <a:close/>
              </a:path>
            </a:pathLst>
          </a:custGeom>
          <a:blipFill>
            <a:blip r:embed="rId5"/>
            <a:stretch>
              <a:fillRect/>
            </a:stretch>
          </a:blipFill>
        </p:spPr>
      </p:sp>
      <p:sp>
        <p:nvSpPr>
          <p:cNvPr id="15" name="TextBox 15"/>
          <p:cNvSpPr txBox="1"/>
          <p:nvPr/>
        </p:nvSpPr>
        <p:spPr>
          <a:xfrm>
            <a:off x="1008380" y="622819"/>
            <a:ext cx="9482760" cy="1244081"/>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Access the Full Project</a:t>
            </a:r>
          </a:p>
        </p:txBody>
      </p:sp>
      <p:sp>
        <p:nvSpPr>
          <p:cNvPr id="16" name="TextBox 16"/>
          <p:cNvSpPr txBox="1"/>
          <p:nvPr/>
        </p:nvSpPr>
        <p:spPr>
          <a:xfrm>
            <a:off x="2006855" y="2019644"/>
            <a:ext cx="13422977" cy="981710"/>
          </a:xfrm>
          <a:prstGeom prst="rect">
            <a:avLst/>
          </a:prstGeom>
        </p:spPr>
        <p:txBody>
          <a:bodyPr lIns="0" tIns="0" rIns="0" bIns="0" rtlCol="0" anchor="t">
            <a:spAutoFit/>
          </a:bodyPr>
          <a:lstStyle/>
          <a:p>
            <a:pPr algn="l">
              <a:lnSpc>
                <a:spcPts val="3640"/>
              </a:lnSpc>
            </a:pPr>
            <a:r>
              <a:rPr lang="en-US" sz="2600" b="1">
                <a:solidFill>
                  <a:srgbClr val="0075B2"/>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Scan the QR code below to visit our GitHub repository and explore the complete source code, documentation, and sample results.</a:t>
            </a:r>
          </a:p>
        </p:txBody>
      </p:sp>
      <p:sp>
        <p:nvSpPr>
          <p:cNvPr id="17" name="TextBox 17"/>
          <p:cNvSpPr txBox="1"/>
          <p:nvPr/>
        </p:nvSpPr>
        <p:spPr>
          <a:xfrm>
            <a:off x="1383313" y="7189436"/>
            <a:ext cx="13299418" cy="904863"/>
          </a:xfrm>
          <a:prstGeom prst="rect">
            <a:avLst/>
          </a:prstGeom>
        </p:spPr>
        <p:txBody>
          <a:bodyPr lIns="0" tIns="0" rIns="0" bIns="0" rtlCol="0" anchor="t">
            <a:spAutoFit/>
          </a:bodyPr>
          <a:lstStyle/>
          <a:p>
            <a:pPr algn="l">
              <a:lnSpc>
                <a:spcPts val="3745"/>
              </a:lnSpc>
            </a:pPr>
            <a:r>
              <a:rPr lang="en-US" sz="2675" b="1"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Demo link:</a:t>
            </a:r>
          </a:p>
          <a:p>
            <a:pPr lvl="4">
              <a:lnSpc>
                <a:spcPts val="3745"/>
              </a:lnSpc>
            </a:pPr>
            <a:r>
              <a:rPr lang="en-US" sz="2675" b="1" u="sng" dirty="0" smtClean="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hlinkClick r:id="rId6"/>
              </a:rPr>
              <a:t>https</a:t>
            </a:r>
            <a:r>
              <a:rPr lang="en-US" sz="2675" b="1" u="sng"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hlinkClick r:id="rId6"/>
              </a:rPr>
              <a:t>://stegnography-assistant.streamlit.app</a:t>
            </a:r>
            <a:r>
              <a:rPr lang="en-US" sz="2675" b="1" u="sng" dirty="0" smtClean="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hlinkClick r:id="rId6"/>
              </a:rPr>
              <a:t>/</a:t>
            </a:r>
            <a:endParaRPr lang="en-US" sz="2675" b="1" u="sng" dirty="0">
              <a:solidFill>
                <a:srgbClr val="000000"/>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60"/>
                </a:lnSpc>
                <a:spcBef>
                  <a:spcPct val="0"/>
                </a:spcBef>
              </a:pPr>
              <a:endParaRPr/>
            </a:p>
          </p:txBody>
        </p:sp>
      </p:grpSp>
      <p:sp>
        <p:nvSpPr>
          <p:cNvPr id="14" name="TextBox 14"/>
          <p:cNvSpPr txBox="1"/>
          <p:nvPr/>
        </p:nvSpPr>
        <p:spPr>
          <a:xfrm>
            <a:off x="1028700" y="1859949"/>
            <a:ext cx="9705560" cy="2194318"/>
          </a:xfrm>
          <a:prstGeom prst="rect">
            <a:avLst/>
          </a:prstGeom>
        </p:spPr>
        <p:txBody>
          <a:bodyPr lIns="0" tIns="0" rIns="0" bIns="0" rtlCol="0" anchor="t">
            <a:spAutoFit/>
          </a:bodyPr>
          <a:lstStyle/>
          <a:p>
            <a:pPr algn="l">
              <a:lnSpc>
                <a:spcPts val="16115"/>
              </a:lnSpc>
              <a:spcBef>
                <a:spcPct val="0"/>
              </a:spcBef>
            </a:pPr>
            <a:r>
              <a:rPr lang="en-US" sz="1151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THANK YOU</a:t>
            </a:r>
          </a:p>
        </p:txBody>
      </p:sp>
      <p:sp>
        <p:nvSpPr>
          <p:cNvPr id="15" name="AutoShape 15"/>
          <p:cNvSpPr/>
          <p:nvPr/>
        </p:nvSpPr>
        <p:spPr>
          <a:xfrm>
            <a:off x="1028700" y="4756993"/>
            <a:ext cx="4852780" cy="0"/>
          </a:xfrm>
          <a:prstGeom prst="line">
            <a:avLst/>
          </a:prstGeom>
          <a:ln w="76200" cap="rnd">
            <a:solidFill>
              <a:srgbClr val="000000"/>
            </a:solidFill>
            <a:prstDash val="solid"/>
            <a:headEnd type="none" w="sm" len="sm"/>
            <a:tailEnd type="none" w="sm" len="sm"/>
          </a:ln>
        </p:spPr>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TextBox 4"/>
          <p:cNvSpPr txBox="1"/>
          <p:nvPr/>
        </p:nvSpPr>
        <p:spPr>
          <a:xfrm>
            <a:off x="1871040" y="542031"/>
            <a:ext cx="9482760" cy="1244081"/>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Outline:</a:t>
            </a:r>
          </a:p>
        </p:txBody>
      </p:sp>
      <p:grpSp>
        <p:nvGrpSpPr>
          <p:cNvPr id="5" name="Group 5"/>
          <p:cNvGrpSpPr/>
          <p:nvPr/>
        </p:nvGrpSpPr>
        <p:grpSpPr>
          <a:xfrm>
            <a:off x="1323098" y="1104823"/>
            <a:ext cx="18492196" cy="12697667"/>
            <a:chOff x="19048" y="-76995"/>
            <a:chExt cx="24656262" cy="16930223"/>
          </a:xfrm>
        </p:grpSpPr>
        <p:sp>
          <p:nvSpPr>
            <p:cNvPr id="16" name="AutoShape 16"/>
            <p:cNvSpPr/>
            <p:nvPr/>
          </p:nvSpPr>
          <p:spPr>
            <a:xfrm flipH="1">
              <a:off x="286918" y="1650308"/>
              <a:ext cx="0" cy="10441996"/>
            </a:xfrm>
            <a:prstGeom prst="line">
              <a:avLst/>
            </a:prstGeom>
            <a:ln w="50800" cap="flat">
              <a:solidFill>
                <a:srgbClr val="000000"/>
              </a:solidFill>
              <a:prstDash val="solid"/>
              <a:headEnd type="none" w="sm" len="sm"/>
              <a:tailEnd type="none" w="sm" len="sm"/>
            </a:ln>
          </p:spPr>
        </p:sp>
        <p:sp>
          <p:nvSpPr>
            <p:cNvPr id="6" name="Freeform 6"/>
            <p:cNvSpPr/>
            <p:nvPr/>
          </p:nvSpPr>
          <p:spPr>
            <a:xfrm>
              <a:off x="8760900" y="-76995"/>
              <a:ext cx="15914410" cy="16930223"/>
            </a:xfrm>
            <a:custGeom>
              <a:avLst/>
              <a:gdLst/>
              <a:ahLst/>
              <a:cxnLst/>
              <a:rect l="l" t="t" r="r" b="b"/>
              <a:pathLst>
                <a:path w="15914409" h="16930223">
                  <a:moveTo>
                    <a:pt x="0" y="0"/>
                  </a:moveTo>
                  <a:lnTo>
                    <a:pt x="15914410" y="0"/>
                  </a:lnTo>
                  <a:lnTo>
                    <a:pt x="15914410" y="16930223"/>
                  </a:lnTo>
                  <a:lnTo>
                    <a:pt x="0" y="16930223"/>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19048" y="2110597"/>
              <a:ext cx="531061" cy="618234"/>
              <a:chOff x="-9723" y="66675"/>
              <a:chExt cx="812799" cy="946217"/>
            </a:xfrm>
          </p:grpSpPr>
          <p:sp>
            <p:nvSpPr>
              <p:cNvPr id="8" name="Freeform 8"/>
              <p:cNvSpPr/>
              <p:nvPr/>
            </p:nvSpPr>
            <p:spPr>
              <a:xfrm>
                <a:off x="-9723" y="200091"/>
                <a:ext cx="812799" cy="81280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9" name="TextBox 9"/>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grpSp>
          <p:nvGrpSpPr>
            <p:cNvPr id="10" name="Group 10"/>
            <p:cNvGrpSpPr/>
            <p:nvPr/>
          </p:nvGrpSpPr>
          <p:grpSpPr>
            <a:xfrm>
              <a:off x="19048" y="4596708"/>
              <a:ext cx="531061" cy="661742"/>
              <a:chOff x="-9723" y="-276208"/>
              <a:chExt cx="812799" cy="1012808"/>
            </a:xfrm>
          </p:grpSpPr>
          <p:sp>
            <p:nvSpPr>
              <p:cNvPr id="11" name="Freeform 11"/>
              <p:cNvSpPr/>
              <p:nvPr/>
            </p:nvSpPr>
            <p:spPr>
              <a:xfrm>
                <a:off x="-9723" y="-276208"/>
                <a:ext cx="812799"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2" name="TextBox 12"/>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grpSp>
          <p:nvGrpSpPr>
            <p:cNvPr id="13" name="Group 13"/>
            <p:cNvGrpSpPr/>
            <p:nvPr/>
          </p:nvGrpSpPr>
          <p:grpSpPr>
            <a:xfrm>
              <a:off x="19048" y="7191415"/>
              <a:ext cx="531061" cy="780161"/>
              <a:chOff x="29154" y="-457448"/>
              <a:chExt cx="812799" cy="1194048"/>
            </a:xfrm>
          </p:grpSpPr>
          <p:sp>
            <p:nvSpPr>
              <p:cNvPr id="14" name="Freeform 14"/>
              <p:cNvSpPr/>
              <p:nvPr/>
            </p:nvSpPr>
            <p:spPr>
              <a:xfrm>
                <a:off x="29154" y="-457448"/>
                <a:ext cx="812799"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sp>
          <p:nvSpPr>
            <p:cNvPr id="17" name="TextBox 17"/>
            <p:cNvSpPr txBox="1"/>
            <p:nvPr/>
          </p:nvSpPr>
          <p:spPr>
            <a:xfrm>
              <a:off x="938921" y="1753252"/>
              <a:ext cx="14867994" cy="1078244"/>
            </a:xfrm>
            <a:prstGeom prst="rect">
              <a:avLst/>
            </a:prstGeom>
          </p:spPr>
          <p:txBody>
            <a:bodyPr lIns="0" tIns="0" rIns="0" bIns="0" rtlCol="0" anchor="t">
              <a:spAutoFit/>
            </a:bodyPr>
            <a:lstStyle/>
            <a:p>
              <a:pPr algn="l">
                <a:lnSpc>
                  <a:spcPts val="7030"/>
                </a:lnSpc>
                <a:spcBef>
                  <a:spcPct val="0"/>
                </a:spcBef>
              </a:pPr>
              <a:r>
                <a:rPr lang="en-US" sz="5020" dirty="0" smtClean="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Introduction</a:t>
              </a:r>
              <a:endPar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nvGrpSpPr>
            <p:cNvPr id="18" name="Group 18"/>
            <p:cNvGrpSpPr/>
            <p:nvPr/>
          </p:nvGrpSpPr>
          <p:grpSpPr>
            <a:xfrm>
              <a:off x="19048" y="3393524"/>
              <a:ext cx="531061" cy="531064"/>
              <a:chOff x="29154" y="-41461"/>
              <a:chExt cx="812799" cy="812802"/>
            </a:xfrm>
          </p:grpSpPr>
          <p:sp>
            <p:nvSpPr>
              <p:cNvPr id="19" name="Freeform 19"/>
              <p:cNvSpPr/>
              <p:nvPr/>
            </p:nvSpPr>
            <p:spPr>
              <a:xfrm>
                <a:off x="29154" y="-41461"/>
                <a:ext cx="812799" cy="81280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grpSp>
          <p:nvGrpSpPr>
            <p:cNvPr id="21" name="Group 21"/>
            <p:cNvGrpSpPr/>
            <p:nvPr/>
          </p:nvGrpSpPr>
          <p:grpSpPr>
            <a:xfrm>
              <a:off x="19048" y="5894063"/>
              <a:ext cx="531061" cy="720951"/>
              <a:chOff x="29154" y="-366826"/>
              <a:chExt cx="812799" cy="1103426"/>
            </a:xfrm>
          </p:grpSpPr>
          <p:sp>
            <p:nvSpPr>
              <p:cNvPr id="22" name="Freeform 22"/>
              <p:cNvSpPr/>
              <p:nvPr/>
            </p:nvSpPr>
            <p:spPr>
              <a:xfrm>
                <a:off x="29154" y="-366826"/>
                <a:ext cx="812799"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3" name="TextBox 23"/>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grpSp>
          <p:nvGrpSpPr>
            <p:cNvPr id="24" name="Group 24"/>
            <p:cNvGrpSpPr/>
            <p:nvPr/>
          </p:nvGrpSpPr>
          <p:grpSpPr>
            <a:xfrm>
              <a:off x="19048" y="8434445"/>
              <a:ext cx="531062" cy="893693"/>
              <a:chOff x="-29159" y="-631213"/>
              <a:chExt cx="812799" cy="1367813"/>
            </a:xfrm>
          </p:grpSpPr>
          <p:sp>
            <p:nvSpPr>
              <p:cNvPr id="25" name="Freeform 25"/>
              <p:cNvSpPr/>
              <p:nvPr/>
            </p:nvSpPr>
            <p:spPr>
              <a:xfrm>
                <a:off x="-29159" y="-631213"/>
                <a:ext cx="812799" cy="812802"/>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6" name="TextBox 26"/>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sp>
          <p:nvSpPr>
            <p:cNvPr id="27" name="TextBox 27"/>
            <p:cNvSpPr txBox="1"/>
            <p:nvPr/>
          </p:nvSpPr>
          <p:spPr>
            <a:xfrm>
              <a:off x="938921" y="4279638"/>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Related Work</a:t>
              </a:r>
            </a:p>
          </p:txBody>
        </p:sp>
        <p:sp>
          <p:nvSpPr>
            <p:cNvPr id="28" name="TextBox 28"/>
            <p:cNvSpPr txBox="1"/>
            <p:nvPr/>
          </p:nvSpPr>
          <p:spPr>
            <a:xfrm>
              <a:off x="938921" y="5542832"/>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Solution Methodology</a:t>
              </a:r>
            </a:p>
          </p:txBody>
        </p:sp>
        <p:sp>
          <p:nvSpPr>
            <p:cNvPr id="29" name="TextBox 29"/>
            <p:cNvSpPr txBox="1"/>
            <p:nvPr/>
          </p:nvSpPr>
          <p:spPr>
            <a:xfrm>
              <a:off x="938921" y="3016445"/>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Problem Statement</a:t>
              </a:r>
            </a:p>
          </p:txBody>
        </p:sp>
        <p:sp>
          <p:nvSpPr>
            <p:cNvPr id="30" name="TextBox 30"/>
            <p:cNvSpPr txBox="1"/>
            <p:nvPr/>
          </p:nvSpPr>
          <p:spPr>
            <a:xfrm>
              <a:off x="938921" y="10595604"/>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Conclusion</a:t>
              </a:r>
            </a:p>
          </p:txBody>
        </p:sp>
        <p:sp>
          <p:nvSpPr>
            <p:cNvPr id="31" name="TextBox 31"/>
            <p:cNvSpPr txBox="1"/>
            <p:nvPr/>
          </p:nvSpPr>
          <p:spPr>
            <a:xfrm>
              <a:off x="938920" y="9332412"/>
              <a:ext cx="14867995" cy="1194816"/>
            </a:xfrm>
            <a:prstGeom prst="rect">
              <a:avLst/>
            </a:prstGeom>
          </p:spPr>
          <p:txBody>
            <a:bodyPr lIns="0" tIns="0" rIns="0" bIns="0" rtlCol="0" anchor="t">
              <a:spAutoFit/>
            </a:bodyPr>
            <a:lstStyle/>
            <a:p>
              <a:pPr algn="l">
                <a:lnSpc>
                  <a:spcPts val="7030"/>
                </a:lnSpc>
                <a:spcBef>
                  <a:spcPct val="0"/>
                </a:spcBef>
              </a:pPr>
              <a:r>
                <a:rPr lang="en-US" sz="5020" dirty="0" smtClean="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Experiments </a:t>
              </a: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&amp; Results</a:t>
              </a:r>
            </a:p>
          </p:txBody>
        </p:sp>
        <p:grpSp>
          <p:nvGrpSpPr>
            <p:cNvPr id="32" name="Group 32"/>
            <p:cNvGrpSpPr/>
            <p:nvPr/>
          </p:nvGrpSpPr>
          <p:grpSpPr>
            <a:xfrm>
              <a:off x="19048" y="9676708"/>
              <a:ext cx="531061" cy="799717"/>
              <a:chOff x="-9723" y="-487377"/>
              <a:chExt cx="812799" cy="1223977"/>
            </a:xfrm>
          </p:grpSpPr>
          <p:sp>
            <p:nvSpPr>
              <p:cNvPr id="33" name="Freeform 33"/>
              <p:cNvSpPr/>
              <p:nvPr/>
            </p:nvSpPr>
            <p:spPr>
              <a:xfrm>
                <a:off x="-9723" y="-487377"/>
                <a:ext cx="812799" cy="81279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34" name="TextBox 34"/>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grpSp>
          <p:nvGrpSpPr>
            <p:cNvPr id="35" name="Group 35"/>
            <p:cNvGrpSpPr/>
            <p:nvPr/>
          </p:nvGrpSpPr>
          <p:grpSpPr>
            <a:xfrm>
              <a:off x="19048" y="10997507"/>
              <a:ext cx="531061" cy="632279"/>
              <a:chOff x="29154" y="-231114"/>
              <a:chExt cx="812799" cy="967714"/>
            </a:xfrm>
          </p:grpSpPr>
          <p:sp>
            <p:nvSpPr>
              <p:cNvPr id="36" name="Freeform 36"/>
              <p:cNvSpPr/>
              <p:nvPr/>
            </p:nvSpPr>
            <p:spPr>
              <a:xfrm>
                <a:off x="29154" y="-231114"/>
                <a:ext cx="812799" cy="812801"/>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37" name="TextBox 37"/>
              <p:cNvSpPr txBox="1"/>
              <p:nvPr/>
            </p:nvSpPr>
            <p:spPr>
              <a:xfrm>
                <a:off x="76200" y="66675"/>
                <a:ext cx="660400" cy="669925"/>
              </a:xfrm>
              <a:prstGeom prst="rect">
                <a:avLst/>
              </a:prstGeom>
            </p:spPr>
            <p:txBody>
              <a:bodyPr lIns="40380" tIns="40380" rIns="40380" bIns="40380" rtlCol="0" anchor="ctr"/>
              <a:lstStyle/>
              <a:p>
                <a:pPr algn="ctr">
                  <a:lnSpc>
                    <a:spcPts val="2860"/>
                  </a:lnSpc>
                </a:pPr>
                <a:endParaRPr/>
              </a:p>
            </p:txBody>
          </p:sp>
        </p:grpSp>
        <p:sp>
          <p:nvSpPr>
            <p:cNvPr id="38" name="TextBox 38"/>
            <p:cNvSpPr txBox="1"/>
            <p:nvPr/>
          </p:nvSpPr>
          <p:spPr>
            <a:xfrm>
              <a:off x="938921" y="8069218"/>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Output</a:t>
              </a:r>
            </a:p>
          </p:txBody>
        </p:sp>
        <p:sp>
          <p:nvSpPr>
            <p:cNvPr id="39" name="TextBox 39"/>
            <p:cNvSpPr txBox="1"/>
            <p:nvPr/>
          </p:nvSpPr>
          <p:spPr>
            <a:xfrm>
              <a:off x="938921" y="6806025"/>
              <a:ext cx="14867994" cy="1194816"/>
            </a:xfrm>
            <a:prstGeom prst="rect">
              <a:avLst/>
            </a:prstGeom>
          </p:spPr>
          <p:txBody>
            <a:bodyPr lIns="0" tIns="0" rIns="0" bIns="0" rtlCol="0" anchor="t">
              <a:spAutoFit/>
            </a:bodyPr>
            <a:lstStyle/>
            <a:p>
              <a:pPr algn="l">
                <a:lnSpc>
                  <a:spcPts val="7030"/>
                </a:lnSpc>
                <a:spcBef>
                  <a:spcPct val="0"/>
                </a:spcBef>
              </a:pPr>
              <a:r>
                <a:rPr lang="en-US" sz="5020" dirty="0">
                  <a:solidFill>
                    <a:srgbClr val="131211"/>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System Overview</a:t>
              </a:r>
            </a:p>
          </p:txBody>
        </p:sp>
      </p:grpSp>
      <p:sp>
        <p:nvSpPr>
          <p:cNvPr id="40" name="TextBox 40"/>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1</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282623" y="603914"/>
            <a:ext cx="9717646" cy="5894788"/>
            <a:chOff x="0" y="-348239"/>
            <a:chExt cx="12956861" cy="6988714"/>
          </a:xfrm>
        </p:grpSpPr>
        <p:sp>
          <p:nvSpPr>
            <p:cNvPr id="6" name="TextBox 6"/>
            <p:cNvSpPr txBox="1"/>
            <p:nvPr/>
          </p:nvSpPr>
          <p:spPr>
            <a:xfrm>
              <a:off x="0" y="2860114"/>
              <a:ext cx="12956861" cy="3780361"/>
            </a:xfrm>
            <a:prstGeom prst="rect">
              <a:avLst/>
            </a:prstGeom>
          </p:spPr>
          <p:txBody>
            <a:bodyPr lIns="0" tIns="0" rIns="0" bIns="0" rtlCol="0" anchor="t">
              <a:spAutoFit/>
            </a:bodyPr>
            <a:lstStyle/>
            <a:p>
              <a:pPr>
                <a:lnSpc>
                  <a:spcPts val="3640"/>
                </a:lnSpc>
              </a:pPr>
              <a:r>
                <a:rPr lang="en-US" sz="2600"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Steganography is the practice of hiding information within other, non-secret, information or files, so that the hidden data is not apparent to someone who casually observes the carrier file. Unlike encryption, where the presence of a secret message is obvious (though the content is hidden), steganography conceals the fact that any message is present at all</a:t>
              </a:r>
              <a:r>
                <a:rPr lang="en-US" sz="2600" b="1" dirty="0" smtClean="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t>
              </a:r>
              <a:endParaRPr lang="en-US" sz="2600"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7" name="TextBox 7"/>
            <p:cNvSpPr txBox="1"/>
            <p:nvPr/>
          </p:nvSpPr>
          <p:spPr>
            <a:xfrm>
              <a:off x="156591" y="-348239"/>
              <a:ext cx="12643680" cy="1246184"/>
            </a:xfrm>
            <a:prstGeom prst="rect">
              <a:avLst/>
            </a:prstGeom>
          </p:spPr>
          <p:txBody>
            <a:bodyPr lIns="0" tIns="0" rIns="0" bIns="0" rtlCol="0" anchor="t">
              <a:spAutoFit/>
            </a:bodyPr>
            <a:lstStyle/>
            <a:p>
              <a:pPr algn="l">
                <a:lnSpc>
                  <a:spcPts val="9130"/>
                </a:lnSpc>
                <a:spcBef>
                  <a:spcPct val="0"/>
                </a:spcBef>
              </a:pPr>
              <a:r>
                <a:rPr lang="en-US" sz="65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Introduction</a:t>
              </a:r>
              <a:endPar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sp>
        <p:nvSpPr>
          <p:cNvPr id="8" name="Freeform 8"/>
          <p:cNvSpPr/>
          <p:nvPr/>
        </p:nvSpPr>
        <p:spPr>
          <a:xfrm>
            <a:off x="11529059" y="873605"/>
            <a:ext cx="6172515" cy="4027505"/>
          </a:xfrm>
          <a:custGeom>
            <a:avLst/>
            <a:gdLst/>
            <a:ahLst/>
            <a:cxnLst/>
            <a:rect l="l" t="t" r="r" b="b"/>
            <a:pathLst>
              <a:path w="6172515" h="4027505">
                <a:moveTo>
                  <a:pt x="0" y="0"/>
                </a:moveTo>
                <a:lnTo>
                  <a:pt x="6172515" y="0"/>
                </a:lnTo>
                <a:lnTo>
                  <a:pt x="6172515" y="4027505"/>
                </a:lnTo>
                <a:lnTo>
                  <a:pt x="0" y="4027505"/>
                </a:lnTo>
                <a:lnTo>
                  <a:pt x="0" y="0"/>
                </a:lnTo>
                <a:close/>
              </a:path>
            </a:pathLst>
          </a:custGeom>
          <a:blipFill>
            <a:blip r:embed="rId5"/>
            <a:stretch>
              <a:fillRect t="-7398" b="-7398"/>
            </a:stretch>
          </a:blipFill>
        </p:spPr>
      </p:sp>
      <p:sp>
        <p:nvSpPr>
          <p:cNvPr id="9" name="TextBox 9"/>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2</a:t>
            </a:r>
          </a:p>
        </p:txBody>
      </p:sp>
      <p:sp>
        <p:nvSpPr>
          <p:cNvPr id="10" name="TextBox 6"/>
          <p:cNvSpPr txBox="1"/>
          <p:nvPr/>
        </p:nvSpPr>
        <p:spPr>
          <a:xfrm>
            <a:off x="1264761" y="7049737"/>
            <a:ext cx="12591845" cy="461665"/>
          </a:xfrm>
          <a:prstGeom prst="rect">
            <a:avLst/>
          </a:prstGeom>
        </p:spPr>
        <p:txBody>
          <a:bodyPr wrap="square" lIns="0" tIns="0" rIns="0" bIns="0" rtlCol="0" anchor="t">
            <a:spAutoFit/>
          </a:bodyPr>
          <a:lstStyle/>
          <a:p>
            <a:pPr>
              <a:lnSpc>
                <a:spcPts val="3640"/>
              </a:lnSpc>
            </a:pPr>
            <a:r>
              <a:rPr lang="en-US" sz="3200" b="1" dirty="0" smtClean="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t>
            </a:r>
            <a:r>
              <a:rPr lang="en-US" sz="3200"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steganography means hiding one peace of data within another</a:t>
            </a:r>
            <a:r>
              <a:rPr lang="en-US" sz="3200" b="1" dirty="0" smtClean="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t>
            </a:r>
            <a:endParaRPr lang="en-US" sz="3200" b="1" dirty="0">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6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292148" y="637008"/>
            <a:ext cx="9717646" cy="8645004"/>
            <a:chOff x="0" y="-315463"/>
            <a:chExt cx="12956861" cy="11526673"/>
          </a:xfrm>
        </p:grpSpPr>
        <p:sp>
          <p:nvSpPr>
            <p:cNvPr id="6" name="TextBox 6"/>
            <p:cNvSpPr txBox="1"/>
            <p:nvPr/>
          </p:nvSpPr>
          <p:spPr>
            <a:xfrm>
              <a:off x="0" y="2860113"/>
              <a:ext cx="12956861" cy="8351097"/>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Image steganography hides data in images without noticeable changes. Common methods like LSB and PVD balance simplicity and quality. Deep learning models offer better imperceptibility and robustness but are more complex.</a:t>
              </a:r>
            </a:p>
            <a:p>
              <a:pPr algn="l">
                <a:lnSpc>
                  <a:spcPts val="3640"/>
                </a:lnSpc>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640"/>
                </a:lnSpc>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Audio steganography embeds hidden messages in sound files. It uses methods like LSB to keep changes inaudible. While effective, it faces challenges like noise and compression sensitivity.</a:t>
              </a:r>
            </a:p>
            <a:p>
              <a:pPr algn="l">
                <a:lnSpc>
                  <a:spcPts val="3640"/>
                </a:lnSpc>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a:p>
              <a:pPr algn="l">
                <a:lnSpc>
                  <a:spcPts val="3640"/>
                </a:lnSpc>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7" name="TextBox 7"/>
            <p:cNvSpPr txBox="1"/>
            <p:nvPr/>
          </p:nvSpPr>
          <p:spPr>
            <a:xfrm>
              <a:off x="156591" y="-315463"/>
              <a:ext cx="12643678" cy="1401496"/>
            </a:xfrm>
            <a:prstGeom prst="rect">
              <a:avLst/>
            </a:prstGeom>
          </p:spPr>
          <p:txBody>
            <a:bodyPr lIns="0" tIns="0" rIns="0" bIns="0" rtlCol="0" anchor="t">
              <a:spAutoFit/>
            </a:bodyPr>
            <a:lstStyle/>
            <a:p>
              <a:pPr algn="l">
                <a:lnSpc>
                  <a:spcPts val="9130"/>
                </a:lnSpc>
                <a:spcBef>
                  <a:spcPct val="0"/>
                </a:spcBef>
              </a:pPr>
              <a:r>
                <a:rPr lang="en-US" sz="65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Introduction</a:t>
              </a:r>
              <a:endPar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sp>
        <p:nvSpPr>
          <p:cNvPr id="8" name="TextBox 8"/>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3</a:t>
            </a: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447800" y="827974"/>
            <a:ext cx="9717646" cy="5093707"/>
            <a:chOff x="0" y="0"/>
            <a:chExt cx="12956861" cy="6791610"/>
          </a:xfrm>
        </p:grpSpPr>
        <p:sp>
          <p:nvSpPr>
            <p:cNvPr id="6" name="TextBox 6"/>
            <p:cNvSpPr txBox="1"/>
            <p:nvPr/>
          </p:nvSpPr>
          <p:spPr>
            <a:xfrm>
              <a:off x="0" y="2860113"/>
              <a:ext cx="12956861" cy="3931497"/>
            </a:xfrm>
            <a:prstGeom prst="rect">
              <a:avLst/>
            </a:prstGeom>
          </p:spPr>
          <p:txBody>
            <a:bodyPr lIns="0" tIns="0" rIns="0" bIns="0" rtlCol="0" anchor="t">
              <a:spAutoFit/>
            </a:bodyPr>
            <a:lstStyle/>
            <a:p>
              <a:pPr algn="l">
                <a:lnSpc>
                  <a:spcPts val="3640"/>
                </a:lnSpc>
                <a:spcBef>
                  <a:spcPct val="0"/>
                </a:spcBef>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As digital surveillance increases, protecting sensitive data is crucial. While encryption hides content, it does not conceal its presence. This project uses steganography to embed secret text within images and audio in a way that preserves the original cover quality, ensuring both security and imperceptibility.  </a:t>
              </a:r>
            </a:p>
          </p:txBody>
        </p:sp>
        <p:sp>
          <p:nvSpPr>
            <p:cNvPr id="7" name="TextBox 7"/>
            <p:cNvSpPr txBox="1"/>
            <p:nvPr/>
          </p:nvSpPr>
          <p:spPr>
            <a:xfrm>
              <a:off x="0" y="-257175"/>
              <a:ext cx="12643680" cy="1573050"/>
            </a:xfrm>
            <a:prstGeom prst="rect">
              <a:avLst/>
            </a:prstGeom>
          </p:spPr>
          <p:txBody>
            <a:bodyPr lIns="0" tIns="0" rIns="0" bIns="0" rtlCol="0" anchor="t">
              <a:spAutoFit/>
            </a:bodyPr>
            <a:lstStyle/>
            <a:p>
              <a:pPr algn="l">
                <a:lnSpc>
                  <a:spcPts val="9130"/>
                </a:lnSpc>
                <a:spcBef>
                  <a:spcPct val="0"/>
                </a:spcBef>
              </a:pPr>
              <a:r>
                <a:rPr lang="en-US" sz="652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Problem Statement</a:t>
              </a:r>
            </a:p>
          </p:txBody>
        </p:sp>
      </p:grpSp>
      <p:sp>
        <p:nvSpPr>
          <p:cNvPr id="8" name="Freeform 8"/>
          <p:cNvSpPr/>
          <p:nvPr/>
        </p:nvSpPr>
        <p:spPr>
          <a:xfrm>
            <a:off x="11555626" y="3374828"/>
            <a:ext cx="5072198" cy="6038331"/>
          </a:xfrm>
          <a:custGeom>
            <a:avLst/>
            <a:gdLst/>
            <a:ahLst/>
            <a:cxnLst/>
            <a:rect l="l" t="t" r="r" b="b"/>
            <a:pathLst>
              <a:path w="5072198" h="6038331">
                <a:moveTo>
                  <a:pt x="0" y="0"/>
                </a:moveTo>
                <a:lnTo>
                  <a:pt x="5072198" y="0"/>
                </a:lnTo>
                <a:lnTo>
                  <a:pt x="5072198" y="6038331"/>
                </a:lnTo>
                <a:lnTo>
                  <a:pt x="0" y="6038331"/>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9" name="TextBox 9"/>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4</a:t>
            </a: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4104570304"/>
              </p:ext>
            </p:extLst>
          </p:nvPr>
        </p:nvGraphicFramePr>
        <p:xfrm>
          <a:off x="3017520" y="1577339"/>
          <a:ext cx="12252959" cy="8138161"/>
        </p:xfrm>
        <a:graphic>
          <a:graphicData uri="http://schemas.openxmlformats.org/drawingml/2006/table">
            <a:tbl>
              <a:tblPr/>
              <a:tblGrid>
                <a:gridCol w="1375392">
                  <a:extLst>
                    <a:ext uri="{9D8B030D-6E8A-4147-A177-3AD203B41FA5}">
                      <a16:colId xmlns:a16="http://schemas.microsoft.com/office/drawing/2014/main" val="20000"/>
                    </a:ext>
                  </a:extLst>
                </a:gridCol>
                <a:gridCol w="1857116">
                  <a:extLst>
                    <a:ext uri="{9D8B030D-6E8A-4147-A177-3AD203B41FA5}">
                      <a16:colId xmlns:a16="http://schemas.microsoft.com/office/drawing/2014/main" val="20001"/>
                    </a:ext>
                  </a:extLst>
                </a:gridCol>
                <a:gridCol w="2494479">
                  <a:extLst>
                    <a:ext uri="{9D8B030D-6E8A-4147-A177-3AD203B41FA5}">
                      <a16:colId xmlns:a16="http://schemas.microsoft.com/office/drawing/2014/main" val="20002"/>
                    </a:ext>
                  </a:extLst>
                </a:gridCol>
                <a:gridCol w="2060354">
                  <a:extLst>
                    <a:ext uri="{9D8B030D-6E8A-4147-A177-3AD203B41FA5}">
                      <a16:colId xmlns:a16="http://schemas.microsoft.com/office/drawing/2014/main" val="20003"/>
                    </a:ext>
                  </a:extLst>
                </a:gridCol>
                <a:gridCol w="2222894">
                  <a:extLst>
                    <a:ext uri="{9D8B030D-6E8A-4147-A177-3AD203B41FA5}">
                      <a16:colId xmlns:a16="http://schemas.microsoft.com/office/drawing/2014/main" val="20004"/>
                    </a:ext>
                  </a:extLst>
                </a:gridCol>
                <a:gridCol w="2242724">
                  <a:extLst>
                    <a:ext uri="{9D8B030D-6E8A-4147-A177-3AD203B41FA5}">
                      <a16:colId xmlns:a16="http://schemas.microsoft.com/office/drawing/2014/main" val="20005"/>
                    </a:ext>
                  </a:extLst>
                </a:gridCol>
              </a:tblGrid>
              <a:tr h="1084485">
                <a:tc>
                  <a:txBody>
                    <a:bodyPr/>
                    <a:lstStyle/>
                    <a:p>
                      <a:pPr algn="just">
                        <a:lnSpc>
                          <a:spcPts val="2240"/>
                        </a:lnSpc>
                        <a:defRPr/>
                      </a:pPr>
                      <a:r>
                        <a:rPr lang="en-US" sz="1600" b="1" u="none" strike="noStrike" dirty="0">
                          <a:solidFill>
                            <a:srgbClr val="000000"/>
                          </a:solidFill>
                          <a:latin typeface="Arimo Bold" panose="020B0704020202020204"/>
                          <a:ea typeface="Arimo Bold" panose="020B0704020202020204"/>
                          <a:cs typeface="Arimo Bold" panose="020B0704020202020204"/>
                          <a:sym typeface="Arimo Bold" panose="020B0704020202020204"/>
                        </a:rPr>
                        <a:t>Author(s) &amp; Year</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Technique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dirty="0">
                          <a:solidFill>
                            <a:srgbClr val="000000"/>
                          </a:solidFill>
                          <a:latin typeface="Arimo Bold" panose="020B0704020202020204"/>
                          <a:ea typeface="Arimo Bold" panose="020B0704020202020204"/>
                          <a:cs typeface="Arimo Bold" panose="020B0704020202020204"/>
                          <a:sym typeface="Arimo Bold" panose="020B0704020202020204"/>
                        </a:rPr>
                        <a:t>Description</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Strengths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Limitations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Accuracy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56128">
                <a:tc>
                  <a:txBody>
                    <a:bodyPr/>
                    <a:lstStyle/>
                    <a:p>
                      <a:pPr algn="just">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Chan&amp; Cheng (2004)</a:t>
                      </a:r>
                      <a:endParaRPr lang="en-US" sz="1100"/>
                    </a:p>
                    <a:p>
                      <a:pPr algn="just">
                        <a:lnSpc>
                          <a:spcPts val="224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LSB Substitution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Proposed pixel-level LSB embedding in 24-bit color images.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Easy to implement; imperceptible in smooth areas.</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Vulnerability to data loss under compression and image manipulations</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smtClean="0">
                          <a:solidFill>
                            <a:srgbClr val="000000"/>
                          </a:solidFill>
                          <a:latin typeface="Canva Sans Bold" panose="020B0803030501040103"/>
                          <a:ea typeface="Canva Sans Bold" panose="020B0803030501040103"/>
                          <a:cs typeface="Canva Sans Bold" panose="020B0803030501040103"/>
                          <a:sym typeface="Canva Sans Bold" panose="020B0803030501040103"/>
                        </a:rPr>
                        <a:t>SSIM&gt;0.95</a:t>
                      </a:r>
                      <a:endParaRPr lang="en-US" sz="1100" dirty="0"/>
                    </a:p>
                    <a:p>
                      <a:pPr algn="l">
                        <a:lnSpc>
                          <a:spcPts val="224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Bitwise Accuracy = 100%</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48774">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Wu&amp;Tsai (2003)</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PVD(Pixel Value Differencing)</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Adaptive embedding based on differences between adjacent pixels.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dirty="0">
                          <a:solidFill>
                            <a:srgbClr val="000000"/>
                          </a:solidFill>
                          <a:latin typeface="Arimo Bold" panose="020B0704020202020204"/>
                          <a:ea typeface="Arimo Bold" panose="020B0704020202020204"/>
                          <a:cs typeface="Arimo Bold" panose="020B0704020202020204"/>
                          <a:sym typeface="Arimo Bold" panose="020B0704020202020204"/>
                        </a:rPr>
                        <a:t>High embedding capacity in edge regions; good imperceptibility.</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Limited robustness; complexity slightly higher than LSB.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SSIM = 0.96 to 0.99</a:t>
                      </a:r>
                      <a:endParaRPr lang="en-US" sz="1100"/>
                    </a:p>
                    <a:p>
                      <a:pPr algn="l">
                        <a:lnSpc>
                          <a:spcPts val="2240"/>
                        </a:lnSpc>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Bitwise Accuracy =100%</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48774">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Our Project</a:t>
                      </a:r>
                      <a:endParaRPr lang="en-US" sz="1100"/>
                    </a:p>
                    <a:p>
                      <a:pPr algn="just">
                        <a:lnSpc>
                          <a:spcPts val="2240"/>
                        </a:lnSpc>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(2025)</a:t>
                      </a:r>
                    </a:p>
                    <a:p>
                      <a:pPr algn="just">
                        <a:lnSpc>
                          <a:spcPts val="2240"/>
                        </a:lnSpc>
                      </a:pPr>
                      <a:endPar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LSB,PVD, CNN-based Encoder-Decoder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Compared classical methods with custom deep CNN model in TensorFlow/Keras.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Combines high capacity, accuracy, and visual quality.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Requires GPU support for model training and evaluation.</a:t>
                      </a:r>
                      <a:endParaRPr lang="en-US" sz="1100"/>
                    </a:p>
                    <a:p>
                      <a:pPr algn="l">
                        <a:lnSpc>
                          <a:spcPts val="224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05"/>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SSIM = 0.99</a:t>
                      </a:r>
                      <a:endParaRPr lang="en-US" sz="1100" dirty="0"/>
                    </a:p>
                    <a:p>
                      <a:pPr algn="l">
                        <a:lnSpc>
                          <a:spcPts val="2205"/>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Bitwise Accuracy =100%</a:t>
                      </a:r>
                    </a:p>
                    <a:p>
                      <a:pPr algn="l">
                        <a:lnSpc>
                          <a:spcPts val="2205"/>
                        </a:lnSpc>
                      </a:pP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6" name="Group 6"/>
          <p:cNvGrpSpPr/>
          <p:nvPr/>
        </p:nvGrpSpPr>
        <p:grpSpPr>
          <a:xfrm>
            <a:off x="1282623" y="342366"/>
            <a:ext cx="11740868" cy="2115313"/>
            <a:chOff x="0" y="-257175"/>
            <a:chExt cx="15654491" cy="2820419"/>
          </a:xfrm>
        </p:grpSpPr>
        <p:sp>
          <p:nvSpPr>
            <p:cNvPr id="7" name="TextBox 7"/>
            <p:cNvSpPr txBox="1"/>
            <p:nvPr/>
          </p:nvSpPr>
          <p:spPr>
            <a:xfrm>
              <a:off x="0" y="-257175"/>
              <a:ext cx="12643680" cy="1573050"/>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Related Work</a:t>
              </a:r>
            </a:p>
          </p:txBody>
        </p:sp>
        <p:sp>
          <p:nvSpPr>
            <p:cNvPr id="8" name="TextBox 8"/>
            <p:cNvSpPr txBox="1"/>
            <p:nvPr/>
          </p:nvSpPr>
          <p:spPr>
            <a:xfrm>
              <a:off x="2435613" y="-138352"/>
              <a:ext cx="13218878" cy="2701596"/>
            </a:xfrm>
            <a:prstGeom prst="rect">
              <a:avLst/>
            </a:prstGeom>
          </p:spPr>
          <p:txBody>
            <a:bodyPr lIns="0" tIns="0" rIns="0" bIns="0" rtlCol="0" anchor="t">
              <a:spAutoFit/>
            </a:bodyPr>
            <a:lstStyle/>
            <a:p>
              <a:pPr algn="r">
                <a:lnSpc>
                  <a:spcPts val="7870"/>
                </a:lnSpc>
              </a:pPr>
              <a:r>
                <a:rPr lang="en-US" sz="56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t>
              </a:r>
              <a:r>
                <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Image</a:t>
              </a:r>
              <a:r>
                <a:rPr lang="en-US" sz="5620" dirty="0" smtClean="0">
                  <a:solidFill>
                    <a:srgbClr val="0070C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 </a:t>
              </a:r>
              <a:r>
                <a:rPr lang="en-US" sz="5620" dirty="0"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Steganography</a:t>
              </a:r>
              <a:endPar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a:p>
              <a:pPr algn="r">
                <a:lnSpc>
                  <a:spcPts val="7870"/>
                </a:lnSpc>
              </a:pPr>
              <a:endPar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sp>
        <p:nvSpPr>
          <p:cNvPr id="9" name="TextBox 9"/>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5</a:t>
            </a:r>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4108471973"/>
              </p:ext>
            </p:extLst>
          </p:nvPr>
        </p:nvGraphicFramePr>
        <p:xfrm>
          <a:off x="3017520" y="1567281"/>
          <a:ext cx="12252961" cy="8148219"/>
        </p:xfrm>
        <a:graphic>
          <a:graphicData uri="http://schemas.openxmlformats.org/drawingml/2006/table">
            <a:tbl>
              <a:tblPr/>
              <a:tblGrid>
                <a:gridCol w="1477163">
                  <a:extLst>
                    <a:ext uri="{9D8B030D-6E8A-4147-A177-3AD203B41FA5}">
                      <a16:colId xmlns:a16="http://schemas.microsoft.com/office/drawing/2014/main" val="20000"/>
                    </a:ext>
                  </a:extLst>
                </a:gridCol>
                <a:gridCol w="1475742">
                  <a:extLst>
                    <a:ext uri="{9D8B030D-6E8A-4147-A177-3AD203B41FA5}">
                      <a16:colId xmlns:a16="http://schemas.microsoft.com/office/drawing/2014/main" val="20001"/>
                    </a:ext>
                  </a:extLst>
                </a:gridCol>
                <a:gridCol w="2240557">
                  <a:extLst>
                    <a:ext uri="{9D8B030D-6E8A-4147-A177-3AD203B41FA5}">
                      <a16:colId xmlns:a16="http://schemas.microsoft.com/office/drawing/2014/main" val="20002"/>
                    </a:ext>
                  </a:extLst>
                </a:gridCol>
                <a:gridCol w="2098409">
                  <a:extLst>
                    <a:ext uri="{9D8B030D-6E8A-4147-A177-3AD203B41FA5}">
                      <a16:colId xmlns:a16="http://schemas.microsoft.com/office/drawing/2014/main" val="20003"/>
                    </a:ext>
                  </a:extLst>
                </a:gridCol>
                <a:gridCol w="2646271">
                  <a:extLst>
                    <a:ext uri="{9D8B030D-6E8A-4147-A177-3AD203B41FA5}">
                      <a16:colId xmlns:a16="http://schemas.microsoft.com/office/drawing/2014/main" val="20004"/>
                    </a:ext>
                  </a:extLst>
                </a:gridCol>
                <a:gridCol w="2314819">
                  <a:extLst>
                    <a:ext uri="{9D8B030D-6E8A-4147-A177-3AD203B41FA5}">
                      <a16:colId xmlns:a16="http://schemas.microsoft.com/office/drawing/2014/main" val="20005"/>
                    </a:ext>
                  </a:extLst>
                </a:gridCol>
              </a:tblGrid>
              <a:tr h="929741">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Author(s) &amp; Year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Technique</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Description</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Strengths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Limitations</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Accuracy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03398">
                <a:tc>
                  <a:txBody>
                    <a:bodyPr/>
                    <a:lstStyle/>
                    <a:p>
                      <a:pPr algn="just">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Chen et al., 2022)</a:t>
                      </a:r>
                      <a:endParaRPr lang="en-US" sz="1100"/>
                    </a:p>
                    <a:p>
                      <a:pPr algn="just">
                        <a:lnSpc>
                          <a:spcPts val="2240"/>
                        </a:lnSpc>
                      </a:pP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Improved LSB</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Canva Sans Bold" panose="020B0803030501040103"/>
                          <a:ea typeface="Canva Sans Bold" panose="020B0803030501040103"/>
                          <a:cs typeface="Canva Sans Bold" panose="020B0803030501040103"/>
                          <a:sym typeface="Canva Sans Bold" panose="020B0803030501040103"/>
                        </a:rPr>
                        <a:t>Proposes an enhanced LSB algorithm for MP3 audio files increasing data hiding capacity while maintaining good audio quality.</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Higher embedding capacity and imperceptibility compared to basic LSB.</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dirty="0">
                          <a:solidFill>
                            <a:srgbClr val="000000"/>
                          </a:solidFill>
                          <a:latin typeface="Arimo Bold" panose="020B0704020202020204"/>
                          <a:ea typeface="Arimo Bold" panose="020B0704020202020204"/>
                          <a:cs typeface="Arimo Bold" panose="020B0704020202020204"/>
                          <a:sym typeface="Arimo Bold" panose="020B0704020202020204"/>
                        </a:rPr>
                        <a:t>Still vulnerable to </a:t>
                      </a:r>
                      <a:r>
                        <a:rPr lang="en-US" sz="1600" b="1" u="none" strike="noStrike" dirty="0" err="1">
                          <a:solidFill>
                            <a:srgbClr val="000000"/>
                          </a:solidFill>
                          <a:latin typeface="Arimo Bold" panose="020B0704020202020204"/>
                          <a:ea typeface="Arimo Bold" panose="020B0704020202020204"/>
                          <a:cs typeface="Arimo Bold" panose="020B0704020202020204"/>
                          <a:sym typeface="Arimo Bold" panose="020B0704020202020204"/>
                        </a:rPr>
                        <a:t>lossy</a:t>
                      </a:r>
                      <a:r>
                        <a:rPr lang="en-US" sz="1600" b="1" u="none" strike="noStrike" dirty="0">
                          <a:solidFill>
                            <a:srgbClr val="000000"/>
                          </a:solidFill>
                          <a:latin typeface="Arimo Bold" panose="020B0704020202020204"/>
                          <a:ea typeface="Arimo Bold" panose="020B0704020202020204"/>
                          <a:cs typeface="Arimo Bold" panose="020B0704020202020204"/>
                          <a:sym typeface="Arimo Bold" panose="020B0704020202020204"/>
                        </a:rPr>
                        <a:t> compression and some signal attacks.</a:t>
                      </a:r>
                      <a:endParaRPr lang="en-US" sz="1100" dirty="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SNR = 30db to 60db</a:t>
                      </a:r>
                      <a:endParaRPr lang="en-US" sz="1100" dirty="0"/>
                    </a:p>
                    <a:p>
                      <a:pPr algn="just">
                        <a:lnSpc>
                          <a:spcPts val="224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Message Accuracy&gt;</a:t>
                      </a:r>
                    </a:p>
                    <a:p>
                      <a:pPr algn="just">
                        <a:lnSpc>
                          <a:spcPts val="224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95%</a:t>
                      </a:r>
                    </a:p>
                    <a:p>
                      <a:pPr algn="just">
                        <a:lnSpc>
                          <a:spcPts val="2240"/>
                        </a:lnSpc>
                      </a:pPr>
                      <a:endPar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endParaRP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05021">
                <a:tc>
                  <a:txBody>
                    <a:bodyPr/>
                    <a:lstStyle/>
                    <a:p>
                      <a:pPr algn="just">
                        <a:lnSpc>
                          <a:spcPts val="2240"/>
                        </a:lnSpc>
                        <a:defRPr/>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Our Project</a:t>
                      </a:r>
                      <a:endParaRPr lang="en-US" sz="1100"/>
                    </a:p>
                    <a:p>
                      <a:pPr algn="just">
                        <a:lnSpc>
                          <a:spcPts val="2240"/>
                        </a:lnSpc>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(2025)</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LSB &amp; Encoder-Decoder</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Uses LSB and encoder-decoder algorithms separately to embed secret data in audio, analyzing the individual performance of each method.</a:t>
                      </a:r>
                      <a:endParaRPr lang="en-US" sz="1100"/>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LSB: Works perfectly for simple embedding tasks with very low computational effort.</a:t>
                      </a:r>
                      <a:endParaRPr lang="en-US" sz="1100"/>
                    </a:p>
                    <a:p>
                      <a:pPr algn="l">
                        <a:lnSpc>
                          <a:spcPts val="2240"/>
                        </a:lnSpc>
                      </a:pP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Encoder-Decoder: Difficult to detect, offering higher security through complex learned embeddings</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240"/>
                        </a:lnSpc>
                        <a:defRPr/>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LSB:</a:t>
                      </a: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 Easily detected due to its simplicity and statistical weaknesses.</a:t>
                      </a:r>
                      <a:endParaRPr lang="en-US" sz="1100"/>
                    </a:p>
                    <a:p>
                      <a:pPr algn="l">
                        <a:lnSpc>
                          <a:spcPts val="2240"/>
                        </a:lnSpc>
                      </a:pPr>
                      <a:r>
                        <a:rPr lang="en-US" sz="1600" b="1" u="none" strike="noStrike">
                          <a:solidFill>
                            <a:srgbClr val="000000"/>
                          </a:solidFill>
                          <a:latin typeface="Arimo Bold" panose="020B0704020202020204"/>
                          <a:ea typeface="Arimo Bold" panose="020B0704020202020204"/>
                          <a:cs typeface="Arimo Bold" panose="020B0704020202020204"/>
                          <a:sym typeface="Arimo Bold" panose="020B0704020202020204"/>
                        </a:rPr>
                        <a:t>Encoder-Decoder:</a:t>
                      </a:r>
                      <a:r>
                        <a:rPr lang="en-US" sz="1600" b="1">
                          <a:solidFill>
                            <a:srgbClr val="000000"/>
                          </a:solidFill>
                          <a:latin typeface="Arimo Bold" panose="020B0704020202020204"/>
                          <a:ea typeface="Arimo Bold" panose="020B0704020202020204"/>
                          <a:cs typeface="Arimo Bold" panose="020B0704020202020204"/>
                          <a:sym typeface="Arimo Bold" panose="020B0704020202020204"/>
                        </a:rPr>
                        <a:t> Does not always produce optimal results and may struggle with some audio types</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just">
                        <a:lnSpc>
                          <a:spcPts val="1920"/>
                        </a:lnSpc>
                        <a:defRPr/>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SNR = 38.5db</a:t>
                      </a:r>
                      <a:endParaRPr lang="en-US" sz="1100" dirty="0"/>
                    </a:p>
                    <a:p>
                      <a:pPr algn="just">
                        <a:lnSpc>
                          <a:spcPts val="1920"/>
                        </a:lnSpc>
                      </a:pPr>
                      <a:r>
                        <a:rPr lang="en-US" sz="1600" b="1" dirty="0">
                          <a:solidFill>
                            <a:srgbClr val="000000"/>
                          </a:solidFill>
                          <a:latin typeface="Canva Sans Bold" panose="020B0803030501040103"/>
                          <a:ea typeface="Canva Sans Bold" panose="020B0803030501040103"/>
                          <a:cs typeface="Canva Sans Bold" panose="020B0803030501040103"/>
                          <a:sym typeface="Canva Sans Bold" panose="020B0803030501040103"/>
                        </a:rPr>
                        <a:t>Message Accuracy = 99.99</a:t>
                      </a:r>
                    </a:p>
                  </a:txBody>
                  <a:tcPr marL="190500" marR="190500" marT="190500" marB="190500">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6" name="Group 6"/>
          <p:cNvGrpSpPr/>
          <p:nvPr/>
        </p:nvGrpSpPr>
        <p:grpSpPr>
          <a:xfrm>
            <a:off x="1282623" y="342366"/>
            <a:ext cx="11740868" cy="2115313"/>
            <a:chOff x="0" y="-257175"/>
            <a:chExt cx="15654491" cy="2820421"/>
          </a:xfrm>
        </p:grpSpPr>
        <p:sp>
          <p:nvSpPr>
            <p:cNvPr id="7" name="TextBox 7"/>
            <p:cNvSpPr txBox="1"/>
            <p:nvPr/>
          </p:nvSpPr>
          <p:spPr>
            <a:xfrm>
              <a:off x="0" y="-257175"/>
              <a:ext cx="12643680" cy="1573050"/>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Related Work</a:t>
              </a:r>
            </a:p>
          </p:txBody>
        </p:sp>
        <p:sp>
          <p:nvSpPr>
            <p:cNvPr id="8" name="TextBox 8"/>
            <p:cNvSpPr txBox="1"/>
            <p:nvPr/>
          </p:nvSpPr>
          <p:spPr>
            <a:xfrm>
              <a:off x="2435613" y="-138352"/>
              <a:ext cx="13218878" cy="2701598"/>
            </a:xfrm>
            <a:prstGeom prst="rect">
              <a:avLst/>
            </a:prstGeom>
          </p:spPr>
          <p:txBody>
            <a:bodyPr lIns="0" tIns="0" rIns="0" bIns="0" rtlCol="0" anchor="t">
              <a:spAutoFit/>
            </a:bodyPr>
            <a:lstStyle/>
            <a:p>
              <a:pPr algn="r">
                <a:lnSpc>
                  <a:spcPts val="7870"/>
                </a:lnSpc>
              </a:pPr>
              <a:r>
                <a:rPr lang="en-US" sz="562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t>
              </a:r>
              <a:r>
                <a:rPr lang="en-US" sz="5620" dirty="0" smtClean="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a:t>
              </a:r>
              <a:r>
                <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Steganography</a:t>
              </a:r>
            </a:p>
            <a:p>
              <a:pPr algn="r">
                <a:lnSpc>
                  <a:spcPts val="7870"/>
                </a:lnSpc>
              </a:pPr>
              <a:endParaRPr lang="en-US" sz="5620" dirty="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grpSp>
      <p:sp>
        <p:nvSpPr>
          <p:cNvPr id="9" name="TextBox 9"/>
          <p:cNvSpPr txBox="1"/>
          <p:nvPr/>
        </p:nvSpPr>
        <p:spPr>
          <a:xfrm>
            <a:off x="464705" y="9124950"/>
            <a:ext cx="228600" cy="5905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6</a:t>
            </a: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6068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TextBox 5"/>
          <p:cNvSpPr txBox="1"/>
          <p:nvPr/>
        </p:nvSpPr>
        <p:spPr>
          <a:xfrm>
            <a:off x="1282623" y="2848450"/>
            <a:ext cx="17150870" cy="981710"/>
          </a:xfrm>
          <a:prstGeom prst="rect">
            <a:avLst/>
          </a:prstGeom>
        </p:spPr>
        <p:txBody>
          <a:bodyPr lIns="0" tIns="0" rIns="0" bIns="0" rtlCol="0" anchor="t">
            <a:spAutoFit/>
          </a:bodyPr>
          <a:lstStyle/>
          <a:p>
            <a:pPr algn="l">
              <a:lnSpc>
                <a:spcPts val="3640"/>
              </a:lnSpc>
              <a:spcBef>
                <a:spcPct val="0"/>
              </a:spcBef>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Our project hides secret text in digital audio using LSB and also experiments with an autoencoder to improve embedding efficiency and recovery accuracy.</a:t>
            </a:r>
          </a:p>
        </p:txBody>
      </p:sp>
      <p:sp>
        <p:nvSpPr>
          <p:cNvPr id="6" name="TextBox 6"/>
          <p:cNvSpPr txBox="1"/>
          <p:nvPr/>
        </p:nvSpPr>
        <p:spPr>
          <a:xfrm>
            <a:off x="1282623" y="616430"/>
            <a:ext cx="9482760" cy="1244081"/>
          </a:xfrm>
          <a:prstGeom prst="rect">
            <a:avLst/>
          </a:prstGeom>
        </p:spPr>
        <p:txBody>
          <a:bodyPr lIns="0" tIns="0" rIns="0" bIns="0" rtlCol="0" anchor="t">
            <a:spAutoFit/>
          </a:bodyPr>
          <a:lstStyle/>
          <a:p>
            <a:pPr algn="l">
              <a:lnSpc>
                <a:spcPts val="9130"/>
              </a:lnSpc>
              <a:spcBef>
                <a:spcPct val="0"/>
              </a:spcBef>
            </a:pPr>
            <a:r>
              <a:rPr lang="en-US" sz="652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Solution Methodology</a:t>
            </a:r>
          </a:p>
        </p:txBody>
      </p:sp>
      <p:sp>
        <p:nvSpPr>
          <p:cNvPr id="7" name="TextBox 7"/>
          <p:cNvSpPr txBox="1"/>
          <p:nvPr/>
        </p:nvSpPr>
        <p:spPr>
          <a:xfrm>
            <a:off x="2603605" y="1631911"/>
            <a:ext cx="9914159" cy="2067040"/>
          </a:xfrm>
          <a:prstGeom prst="rect">
            <a:avLst/>
          </a:prstGeom>
        </p:spPr>
        <p:txBody>
          <a:bodyPr lIns="0" tIns="0" rIns="0" bIns="0" rtlCol="0" anchor="t">
            <a:spAutoFit/>
          </a:bodyPr>
          <a:lstStyle/>
          <a:p>
            <a:pPr algn="ctr">
              <a:lnSpc>
                <a:spcPts val="7870"/>
              </a:lnSpc>
            </a:pPr>
            <a:r>
              <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Audio Steganography</a:t>
            </a:r>
          </a:p>
          <a:p>
            <a:pPr algn="ctr">
              <a:lnSpc>
                <a:spcPts val="7870"/>
              </a:lnSpc>
            </a:pPr>
            <a:endParaRPr lang="en-US" sz="5620">
              <a:solidFill>
                <a:srgbClr val="0075B2"/>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
        <p:nvSpPr>
          <p:cNvPr id="8" name="TextBox 8"/>
          <p:cNvSpPr txBox="1"/>
          <p:nvPr/>
        </p:nvSpPr>
        <p:spPr>
          <a:xfrm>
            <a:off x="1276491" y="4376420"/>
            <a:ext cx="15735018" cy="1477010"/>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Classical Technique Implementation:</a:t>
            </a:r>
          </a:p>
          <a:p>
            <a:pPr marL="1122680" lvl="2" indent="-374015" algn="l">
              <a:lnSpc>
                <a:spcPts val="3640"/>
              </a:lnSpc>
              <a:spcBef>
                <a:spcPct val="0"/>
              </a:spcBef>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Embeds secret bits by modifying the least significant bits of audio samples for simple and effective hiding.</a:t>
            </a:r>
          </a:p>
        </p:txBody>
      </p:sp>
      <p:sp>
        <p:nvSpPr>
          <p:cNvPr id="9" name="TextBox 9"/>
          <p:cNvSpPr txBox="1"/>
          <p:nvPr/>
        </p:nvSpPr>
        <p:spPr>
          <a:xfrm>
            <a:off x="1282623" y="6529705"/>
            <a:ext cx="13080295" cy="2924810"/>
          </a:xfrm>
          <a:prstGeom prst="rect">
            <a:avLst/>
          </a:prstGeom>
        </p:spPr>
        <p:txBody>
          <a:bodyPr lIns="0" tIns="0" rIns="0" bIns="0" rtlCol="0" anchor="t">
            <a:spAutoFit/>
          </a:bodyPr>
          <a:lstStyle/>
          <a:p>
            <a:pPr marL="561340" lvl="1" indent="-280670"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Deep Learning Model Design:</a:t>
            </a:r>
          </a:p>
          <a:p>
            <a:pPr marL="1122680" lvl="2" indent="-374015" algn="l">
              <a:lnSpc>
                <a:spcPts val="3640"/>
              </a:lnSpc>
              <a:buFont typeface="Arial" panose="020B0604020202020204"/>
              <a:buChar char="⚬"/>
            </a:pPr>
            <a:r>
              <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rPr>
              <a:t> autoencoders are used to embed secret messages into audio signals by learning efficient representations that minimize detection. The encoder hides the message within the audio's latent features, while the decoder helps extract the hidden data accurately.</a:t>
            </a:r>
          </a:p>
          <a:p>
            <a:pPr algn="l">
              <a:lnSpc>
                <a:spcPts val="3640"/>
              </a:lnSpc>
              <a:spcBef>
                <a:spcPct val="0"/>
              </a:spcBef>
            </a:pPr>
            <a:endParaRPr lang="en-US" sz="2600" b="1">
              <a:solidFill>
                <a:srgbClr val="737373"/>
              </a:solidFill>
              <a:latin typeface="Helvetica World Bold" panose="020B0800040000020004" charset="-122"/>
              <a:ea typeface="Helvetica World Bold" panose="020B0800040000020004" charset="-122"/>
              <a:cs typeface="Helvetica World Bold" panose="020B0800040000020004" charset="-122"/>
              <a:sym typeface="Helvetica World Bold" panose="020B0800040000020004" charset="-122"/>
            </a:endParaRPr>
          </a:p>
        </p:txBody>
      </p:sp>
      <p:sp>
        <p:nvSpPr>
          <p:cNvPr id="10" name="TextBox 10"/>
          <p:cNvSpPr txBox="1"/>
          <p:nvPr/>
        </p:nvSpPr>
        <p:spPr>
          <a:xfrm>
            <a:off x="464705" y="9124950"/>
            <a:ext cx="228600" cy="484876"/>
          </a:xfrm>
          <a:prstGeom prst="rect">
            <a:avLst/>
          </a:prstGeom>
        </p:spPr>
        <p:txBody>
          <a:bodyPr lIns="0" tIns="0" rIns="0" bIns="0" rtlCol="0" anchor="t">
            <a:spAutoFit/>
          </a:bodyPr>
          <a:lstStyle/>
          <a:p>
            <a:pPr algn="ctr">
              <a:lnSpc>
                <a:spcPts val="4200"/>
              </a:lnSpc>
              <a:spcBef>
                <a:spcPct val="0"/>
              </a:spcBef>
            </a:pPr>
            <a:r>
              <a:rPr lang="en-US" sz="3000" dirty="0" smtClean="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rPr>
              <a:t>7</a:t>
            </a:r>
            <a:endParaRPr lang="en-US" sz="3000" dirty="0">
              <a:solidFill>
                <a:srgbClr val="000000"/>
              </a:solidFill>
              <a:latin typeface="Accordion Black" panose="00000500000000000000" charset="-128"/>
              <a:ea typeface="Accordion Black" panose="00000500000000000000" charset="-128"/>
              <a:cs typeface="Accordion Black" panose="00000500000000000000" charset="-128"/>
              <a:sym typeface="Accordion Black" panose="00000500000000000000" charset="-128"/>
            </a:endParaRPr>
          </a:p>
        </p:txBody>
      </p:sp>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1784</Words>
  <Application>Microsoft Office PowerPoint</Application>
  <PresentationFormat>Custom</PresentationFormat>
  <Paragraphs>275</Paragraphs>
  <Slides>25</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Canva Sans Bold</vt:lpstr>
      <vt:lpstr>Arial</vt:lpstr>
      <vt:lpstr>Accordion Black</vt:lpstr>
      <vt:lpstr>Arimo Bold</vt:lpstr>
      <vt:lpstr>Helvetica World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
  <cp:lastModifiedBy>dell</cp:lastModifiedBy>
  <cp:revision>18</cp:revision>
  <dcterms:created xsi:type="dcterms:W3CDTF">2006-08-16T00:00:00Z</dcterms:created>
  <dcterms:modified xsi:type="dcterms:W3CDTF">2025-06-13T20:42:42Z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21D191CBBEB840F2A8075BB6858C3EB9_12</vt:lpwstr>
  </property>
  <property fmtid="{D5CDD505-2E9C-101B-9397-08002B2CF9AE}" pid="3" name="KSOProductBuildVer">
    <vt:lpwstr>1033-12.2.0.20796</vt:lpwstr>
  </property>
</Properties>
</file>